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8" r:id="rId9"/>
    <p:sldId id="263" r:id="rId10"/>
    <p:sldId id="264" r:id="rId11"/>
    <p:sldId id="265" r:id="rId12"/>
    <p:sldId id="266" r:id="rId13"/>
    <p:sldId id="283" r:id="rId14"/>
    <p:sldId id="279" r:id="rId15"/>
    <p:sldId id="284" r:id="rId16"/>
    <p:sldId id="280" r:id="rId17"/>
    <p:sldId id="281" r:id="rId18"/>
    <p:sldId id="289" r:id="rId19"/>
    <p:sldId id="288" r:id="rId20"/>
    <p:sldId id="282" r:id="rId21"/>
    <p:sldId id="285" r:id="rId22"/>
    <p:sldId id="286" r:id="rId23"/>
    <p:sldId id="287" r:id="rId24"/>
    <p:sldId id="274" r:id="rId25"/>
    <p:sldId id="273" r:id="rId26"/>
    <p:sldId id="267" r:id="rId27"/>
    <p:sldId id="275" r:id="rId28"/>
    <p:sldId id="276"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12/9/2021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12/9/2021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794A-021C-4300-97E8-D74AD7A548C8}"/>
              </a:ext>
            </a:extLst>
          </p:cNvPr>
          <p:cNvSpPr>
            <a:spLocks noGrp="1"/>
          </p:cNvSpPr>
          <p:nvPr>
            <p:ph type="ctrTitle"/>
          </p:nvPr>
        </p:nvSpPr>
        <p:spPr>
          <a:xfrm>
            <a:off x="766618" y="1570182"/>
            <a:ext cx="9411855" cy="1236985"/>
          </a:xfrm>
        </p:spPr>
        <p:txBody>
          <a:bodyPr/>
          <a:lstStyle/>
          <a:p>
            <a:pPr algn="ctr"/>
            <a:r>
              <a:rPr lang="en-IN" sz="3200" b="1" dirty="0">
                <a:solidFill>
                  <a:schemeClr val="tx1"/>
                </a:solidFill>
                <a:latin typeface="Times New Roman" panose="02020603050405020304" pitchFamily="18" charset="0"/>
                <a:cs typeface="Times New Roman" panose="02020603050405020304" pitchFamily="18" charset="0"/>
              </a:rPr>
              <a:t>GAMES PLAYING USING REINFORCEMENT LEARNING</a:t>
            </a:r>
          </a:p>
        </p:txBody>
      </p:sp>
      <p:sp>
        <p:nvSpPr>
          <p:cNvPr id="9" name="TextBox 8">
            <a:extLst>
              <a:ext uri="{FF2B5EF4-FFF2-40B4-BE49-F238E27FC236}">
                <a16:creationId xmlns:a16="http://schemas.microsoft.com/office/drawing/2014/main" id="{B51A319A-5EE5-4372-8ED6-B797F0C52249}"/>
              </a:ext>
            </a:extLst>
          </p:cNvPr>
          <p:cNvSpPr txBox="1"/>
          <p:nvPr/>
        </p:nvSpPr>
        <p:spPr>
          <a:xfrm>
            <a:off x="1161116" y="4313382"/>
            <a:ext cx="3371273"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Under the Guidance of,</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Mr.P.DURGA PRASAD</a:t>
            </a:r>
          </a:p>
        </p:txBody>
      </p:sp>
      <p:sp>
        <p:nvSpPr>
          <p:cNvPr id="10" name="TextBox 9">
            <a:extLst>
              <a:ext uri="{FF2B5EF4-FFF2-40B4-BE49-F238E27FC236}">
                <a16:creationId xmlns:a16="http://schemas.microsoft.com/office/drawing/2014/main" id="{F18490B4-A329-4BC8-913F-6D8092F55782}"/>
              </a:ext>
            </a:extLst>
          </p:cNvPr>
          <p:cNvSpPr txBox="1"/>
          <p:nvPr/>
        </p:nvSpPr>
        <p:spPr>
          <a:xfrm>
            <a:off x="6317673" y="4313382"/>
            <a:ext cx="3186545"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Submitted By,</a:t>
            </a:r>
          </a:p>
          <a:p>
            <a:endParaRPr lang="en-IN" dirty="0"/>
          </a:p>
          <a:p>
            <a:r>
              <a:rPr lang="en-IN" dirty="0">
                <a:latin typeface="Times New Roman" panose="02020603050405020304" pitchFamily="18" charset="0"/>
                <a:cs typeface="Times New Roman" panose="02020603050405020304" pitchFamily="18" charset="0"/>
              </a:rPr>
              <a:t>CH.VAMSHI(4511-18-733-017)</a:t>
            </a:r>
          </a:p>
        </p:txBody>
      </p:sp>
    </p:spTree>
    <p:extLst>
      <p:ext uri="{BB962C8B-B14F-4D97-AF65-F5344CB8AC3E}">
        <p14:creationId xmlns:p14="http://schemas.microsoft.com/office/powerpoint/2010/main" val="408336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8CA1-6E47-48D3-A621-BEE12E615392}"/>
              </a:ext>
            </a:extLst>
          </p:cNvPr>
          <p:cNvSpPr>
            <a:spLocks noGrp="1"/>
          </p:cNvSpPr>
          <p:nvPr>
            <p:ph type="title"/>
          </p:nvPr>
        </p:nvSpPr>
        <p:spPr>
          <a:xfrm>
            <a:off x="3677264" y="263954"/>
            <a:ext cx="3264310" cy="575032"/>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BLOCK DIAGRAM</a:t>
            </a:r>
          </a:p>
        </p:txBody>
      </p:sp>
      <p:cxnSp>
        <p:nvCxnSpPr>
          <p:cNvPr id="5" name="Straight Connector 4">
            <a:extLst>
              <a:ext uri="{FF2B5EF4-FFF2-40B4-BE49-F238E27FC236}">
                <a16:creationId xmlns:a16="http://schemas.microsoft.com/office/drawing/2014/main" id="{D503E59D-387F-46B2-95E0-E731DED5ACE1}"/>
              </a:ext>
            </a:extLst>
          </p:cNvPr>
          <p:cNvCxnSpPr>
            <a:cxnSpLocks/>
          </p:cNvCxnSpPr>
          <p:nvPr/>
        </p:nvCxnSpPr>
        <p:spPr>
          <a:xfrm>
            <a:off x="1017790" y="744718"/>
            <a:ext cx="8239433"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Content Placeholder 10">
            <a:extLst>
              <a:ext uri="{FF2B5EF4-FFF2-40B4-BE49-F238E27FC236}">
                <a16:creationId xmlns:a16="http://schemas.microsoft.com/office/drawing/2014/main" id="{90D281B6-83AD-4E94-9A81-59D4528B8E52}"/>
              </a:ext>
            </a:extLst>
          </p:cNvPr>
          <p:cNvPicPr>
            <a:picLocks noGrp="1" noChangeAspect="1"/>
          </p:cNvPicPr>
          <p:nvPr>
            <p:ph idx="1"/>
          </p:nvPr>
        </p:nvPicPr>
        <p:blipFill>
          <a:blip r:embed="rId2"/>
          <a:stretch>
            <a:fillRect/>
          </a:stretch>
        </p:blipFill>
        <p:spPr>
          <a:xfrm>
            <a:off x="2413262" y="914402"/>
            <a:ext cx="6315959" cy="6009584"/>
          </a:xfrm>
        </p:spPr>
      </p:pic>
    </p:spTree>
    <p:extLst>
      <p:ext uri="{BB962C8B-B14F-4D97-AF65-F5344CB8AC3E}">
        <p14:creationId xmlns:p14="http://schemas.microsoft.com/office/powerpoint/2010/main" val="248633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B37E-5E45-4541-BF4C-7581DCC3349A}"/>
              </a:ext>
            </a:extLst>
          </p:cNvPr>
          <p:cNvSpPr>
            <a:spLocks noGrp="1"/>
          </p:cNvSpPr>
          <p:nvPr>
            <p:ph type="title"/>
          </p:nvPr>
        </p:nvSpPr>
        <p:spPr>
          <a:xfrm>
            <a:off x="2890982" y="737419"/>
            <a:ext cx="4257962" cy="501446"/>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SYSTEM REQUIRMENTS</a:t>
            </a:r>
          </a:p>
        </p:txBody>
      </p:sp>
      <p:sp>
        <p:nvSpPr>
          <p:cNvPr id="3" name="Content Placeholder 2">
            <a:extLst>
              <a:ext uri="{FF2B5EF4-FFF2-40B4-BE49-F238E27FC236}">
                <a16:creationId xmlns:a16="http://schemas.microsoft.com/office/drawing/2014/main" id="{636E6757-08E1-4B57-9733-3A1FB2A77E22}"/>
              </a:ext>
            </a:extLst>
          </p:cNvPr>
          <p:cNvSpPr>
            <a:spLocks noGrp="1"/>
          </p:cNvSpPr>
          <p:nvPr>
            <p:ph idx="1"/>
          </p:nvPr>
        </p:nvSpPr>
        <p:spPr>
          <a:xfrm>
            <a:off x="2192594" y="4291083"/>
            <a:ext cx="5958348" cy="1578773"/>
          </a:xfrm>
        </p:spPr>
        <p:txBody>
          <a:bodyPr/>
          <a:lstStyle/>
          <a:p>
            <a:pPr marL="354965" indent="-342900">
              <a:lnSpc>
                <a:spcPct val="100000"/>
              </a:lnSpc>
              <a:spcBef>
                <a:spcPts val="1095"/>
              </a:spcBef>
              <a:buClr>
                <a:srgbClr val="90C225"/>
              </a:buClr>
              <a:buSzPct val="80555"/>
              <a:buFont typeface="Wingdings" panose="05000000000000000000" pitchFamily="2" charset="2"/>
              <a:buChar char="Ø"/>
              <a:tabLst>
                <a:tab pos="354965" algn="l"/>
                <a:tab pos="355600" algn="l"/>
              </a:tabLst>
            </a:pPr>
            <a:r>
              <a:rPr lang="en-IN" sz="1800" spc="-5" dirty="0">
                <a:solidFill>
                  <a:schemeClr val="accent1">
                    <a:lumMod val="75000"/>
                  </a:schemeClr>
                </a:solidFill>
                <a:latin typeface="Times New Roman"/>
                <a:cs typeface="Times New Roman"/>
              </a:rPr>
              <a:t>PROCESSOR</a:t>
            </a:r>
            <a:r>
              <a:rPr lang="en-IN" sz="1800" spc="-5" dirty="0">
                <a:solidFill>
                  <a:schemeClr val="tx1"/>
                </a:solidFill>
                <a:latin typeface="Times New Roman"/>
                <a:cs typeface="Times New Roman"/>
              </a:rPr>
              <a:t>:2.70GHz</a:t>
            </a:r>
            <a:endParaRPr lang="en-IN" sz="1800" dirty="0">
              <a:solidFill>
                <a:schemeClr val="tx1"/>
              </a:solidFill>
              <a:latin typeface="Times New Roman"/>
              <a:cs typeface="Times New Roman"/>
            </a:endParaRPr>
          </a:p>
          <a:p>
            <a:pPr marL="354965" indent="-342900">
              <a:lnSpc>
                <a:spcPct val="100000"/>
              </a:lnSpc>
              <a:spcBef>
                <a:spcPts val="1000"/>
              </a:spcBef>
              <a:buClr>
                <a:srgbClr val="90C225"/>
              </a:buClr>
              <a:buSzPct val="80555"/>
              <a:buFont typeface="Wingdings" panose="05000000000000000000" pitchFamily="2" charset="2"/>
              <a:buChar char="Ø"/>
              <a:tabLst>
                <a:tab pos="354965" algn="l"/>
                <a:tab pos="355600" algn="l"/>
              </a:tabLst>
            </a:pPr>
            <a:r>
              <a:rPr lang="en-IN" sz="1800" spc="-5" dirty="0">
                <a:solidFill>
                  <a:schemeClr val="accent1">
                    <a:lumMod val="75000"/>
                  </a:schemeClr>
                </a:solidFill>
                <a:latin typeface="Times New Roman"/>
                <a:cs typeface="Times New Roman"/>
              </a:rPr>
              <a:t>RAM</a:t>
            </a:r>
            <a:r>
              <a:rPr lang="en-IN" sz="1800" spc="-25" dirty="0">
                <a:solidFill>
                  <a:schemeClr val="accent1">
                    <a:lumMod val="75000"/>
                  </a:schemeClr>
                </a:solidFill>
                <a:latin typeface="Times New Roman"/>
                <a:cs typeface="Times New Roman"/>
              </a:rPr>
              <a:t> </a:t>
            </a:r>
            <a:r>
              <a:rPr lang="en-IN" sz="1800" dirty="0">
                <a:solidFill>
                  <a:schemeClr val="tx1"/>
                </a:solidFill>
                <a:latin typeface="Times New Roman"/>
                <a:cs typeface="Times New Roman"/>
              </a:rPr>
              <a:t>:4</a:t>
            </a:r>
            <a:r>
              <a:rPr lang="en-IN" sz="1800" spc="-35" dirty="0">
                <a:solidFill>
                  <a:schemeClr val="tx1"/>
                </a:solidFill>
                <a:latin typeface="Times New Roman"/>
                <a:cs typeface="Times New Roman"/>
              </a:rPr>
              <a:t> </a:t>
            </a:r>
            <a:r>
              <a:rPr lang="en-IN" sz="1800" spc="-10" dirty="0">
                <a:solidFill>
                  <a:schemeClr val="tx1"/>
                </a:solidFill>
                <a:latin typeface="Times New Roman"/>
                <a:cs typeface="Times New Roman"/>
              </a:rPr>
              <a:t>GB</a:t>
            </a:r>
            <a:endParaRPr lang="en-IN" sz="1800" dirty="0">
              <a:solidFill>
                <a:schemeClr val="tx1"/>
              </a:solidFill>
              <a:latin typeface="Times New Roman"/>
              <a:cs typeface="Times New Roman"/>
            </a:endParaRPr>
          </a:p>
          <a:p>
            <a:pPr marL="354965" indent="-342900">
              <a:lnSpc>
                <a:spcPct val="100000"/>
              </a:lnSpc>
              <a:spcBef>
                <a:spcPts val="1010"/>
              </a:spcBef>
              <a:buClr>
                <a:srgbClr val="90C225"/>
              </a:buClr>
              <a:buSzPct val="80555"/>
              <a:buFont typeface="Wingdings" panose="05000000000000000000" pitchFamily="2" charset="2"/>
              <a:buChar char="Ø"/>
              <a:tabLst>
                <a:tab pos="354965" algn="l"/>
                <a:tab pos="355600" algn="l"/>
              </a:tabLst>
            </a:pPr>
            <a:r>
              <a:rPr lang="en-IN" sz="1800" spc="-5" dirty="0">
                <a:solidFill>
                  <a:schemeClr val="accent1">
                    <a:lumMod val="75000"/>
                  </a:schemeClr>
                </a:solidFill>
                <a:latin typeface="Times New Roman"/>
                <a:cs typeface="Times New Roman"/>
              </a:rPr>
              <a:t>HARD</a:t>
            </a:r>
            <a:r>
              <a:rPr lang="en-IN" sz="1800" spc="-20" dirty="0">
                <a:solidFill>
                  <a:schemeClr val="accent1">
                    <a:lumMod val="75000"/>
                  </a:schemeClr>
                </a:solidFill>
                <a:latin typeface="Times New Roman"/>
                <a:cs typeface="Times New Roman"/>
              </a:rPr>
              <a:t> </a:t>
            </a:r>
            <a:r>
              <a:rPr lang="en-IN" sz="1800" spc="-5" dirty="0">
                <a:solidFill>
                  <a:schemeClr val="accent1">
                    <a:lumMod val="75000"/>
                  </a:schemeClr>
                </a:solidFill>
                <a:latin typeface="Times New Roman"/>
                <a:cs typeface="Times New Roman"/>
              </a:rPr>
              <a:t>DISK</a:t>
            </a:r>
            <a:r>
              <a:rPr lang="en-IN" sz="1800" spc="-5" dirty="0">
                <a:solidFill>
                  <a:schemeClr val="tx1"/>
                </a:solidFill>
                <a:latin typeface="Times New Roman"/>
                <a:cs typeface="Times New Roman"/>
              </a:rPr>
              <a:t>:320</a:t>
            </a:r>
            <a:r>
              <a:rPr lang="en-IN" sz="1800" dirty="0">
                <a:solidFill>
                  <a:schemeClr val="tx1"/>
                </a:solidFill>
                <a:latin typeface="Times New Roman"/>
                <a:cs typeface="Times New Roman"/>
              </a:rPr>
              <a:t> </a:t>
            </a:r>
            <a:r>
              <a:rPr lang="en-IN" sz="1800" spc="-10" dirty="0">
                <a:solidFill>
                  <a:schemeClr val="tx1"/>
                </a:solidFill>
                <a:latin typeface="Times New Roman"/>
                <a:cs typeface="Times New Roman"/>
              </a:rPr>
              <a:t>GB</a:t>
            </a:r>
            <a:endParaRPr lang="en-IN" sz="1800" dirty="0">
              <a:solidFill>
                <a:schemeClr val="tx1"/>
              </a:solidFill>
              <a:latin typeface="Times New Roman"/>
              <a:cs typeface="Times New Roman"/>
            </a:endParaRPr>
          </a:p>
          <a:p>
            <a:endParaRPr lang="en-IN" dirty="0"/>
          </a:p>
        </p:txBody>
      </p:sp>
      <p:cxnSp>
        <p:nvCxnSpPr>
          <p:cNvPr id="5" name="Straight Connector 4">
            <a:extLst>
              <a:ext uri="{FF2B5EF4-FFF2-40B4-BE49-F238E27FC236}">
                <a16:creationId xmlns:a16="http://schemas.microsoft.com/office/drawing/2014/main" id="{AF13F5C6-627D-4035-B6C9-3E4C50E6AD5A}"/>
              </a:ext>
            </a:extLst>
          </p:cNvPr>
          <p:cNvCxnSpPr/>
          <p:nvPr/>
        </p:nvCxnSpPr>
        <p:spPr>
          <a:xfrm>
            <a:off x="865239" y="1238865"/>
            <a:ext cx="8288593"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37D3510A-CA1D-4CBD-B1AC-CE25331B9BCC}"/>
              </a:ext>
            </a:extLst>
          </p:cNvPr>
          <p:cNvSpPr txBox="1"/>
          <p:nvPr/>
        </p:nvSpPr>
        <p:spPr>
          <a:xfrm>
            <a:off x="2723535" y="3244645"/>
            <a:ext cx="524059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HARDWARE REQUIREMENTS</a:t>
            </a:r>
          </a:p>
        </p:txBody>
      </p:sp>
      <p:cxnSp>
        <p:nvCxnSpPr>
          <p:cNvPr id="10" name="Straight Connector 9">
            <a:extLst>
              <a:ext uri="{FF2B5EF4-FFF2-40B4-BE49-F238E27FC236}">
                <a16:creationId xmlns:a16="http://schemas.microsoft.com/office/drawing/2014/main" id="{5E2E9560-5800-4128-A2BF-01C4DB6588DB}"/>
              </a:ext>
            </a:extLst>
          </p:cNvPr>
          <p:cNvCxnSpPr>
            <a:cxnSpLocks/>
          </p:cNvCxnSpPr>
          <p:nvPr/>
        </p:nvCxnSpPr>
        <p:spPr>
          <a:xfrm flipV="1">
            <a:off x="1061884" y="3767864"/>
            <a:ext cx="8406581" cy="1"/>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8BAD110-E045-4176-B56A-B9101DDF1F8A}"/>
              </a:ext>
            </a:extLst>
          </p:cNvPr>
          <p:cNvSpPr txBox="1"/>
          <p:nvPr/>
        </p:nvSpPr>
        <p:spPr>
          <a:xfrm>
            <a:off x="2192594" y="1651849"/>
            <a:ext cx="5904420" cy="1179810"/>
          </a:xfrm>
          <a:prstGeom prst="rect">
            <a:avLst/>
          </a:prstGeom>
          <a:noFill/>
        </p:spPr>
        <p:txBody>
          <a:bodyPr wrap="square" rtlCol="0">
            <a:spAutoFit/>
          </a:bodyPr>
          <a:lstStyle/>
          <a:p>
            <a:pPr marL="297815" indent="-285750">
              <a:lnSpc>
                <a:spcPct val="100000"/>
              </a:lnSpc>
              <a:spcBef>
                <a:spcPts val="1095"/>
              </a:spcBef>
              <a:buClr>
                <a:srgbClr val="90C225"/>
              </a:buClr>
              <a:buSzPct val="80555"/>
              <a:buFont typeface="Wingdings" panose="05000000000000000000" pitchFamily="2" charset="2"/>
              <a:buChar char="Ø"/>
              <a:tabLst>
                <a:tab pos="354965" algn="l"/>
                <a:tab pos="355600" algn="l"/>
              </a:tabLst>
            </a:pPr>
            <a:r>
              <a:rPr lang="en-US" sz="1800" dirty="0">
                <a:solidFill>
                  <a:schemeClr val="accent1">
                    <a:lumMod val="75000"/>
                  </a:schemeClr>
                </a:solidFill>
                <a:latin typeface="Times New Roman"/>
                <a:cs typeface="Times New Roman"/>
              </a:rPr>
              <a:t> OPERATING SYSTEM</a:t>
            </a:r>
            <a:r>
              <a:rPr lang="en-US" sz="1800" spc="-5" dirty="0">
                <a:solidFill>
                  <a:schemeClr val="accent1">
                    <a:lumMod val="50000"/>
                  </a:schemeClr>
                </a:solidFill>
                <a:latin typeface="Times New Roman"/>
                <a:cs typeface="Times New Roman"/>
              </a:rPr>
              <a:t>: </a:t>
            </a:r>
            <a:r>
              <a:rPr lang="en-US" sz="1800" spc="-5" dirty="0">
                <a:latin typeface="Times New Roman"/>
                <a:cs typeface="Times New Roman"/>
              </a:rPr>
              <a:t>windows 11</a:t>
            </a:r>
            <a:endParaRPr lang="en-US" sz="1800" dirty="0">
              <a:latin typeface="Times New Roman"/>
              <a:cs typeface="Times New Roman"/>
            </a:endParaRPr>
          </a:p>
          <a:p>
            <a:pPr marL="354965" indent="-342900">
              <a:lnSpc>
                <a:spcPct val="100000"/>
              </a:lnSpc>
              <a:spcBef>
                <a:spcPts val="994"/>
              </a:spcBef>
              <a:buClr>
                <a:srgbClr val="90C225"/>
              </a:buClr>
              <a:buSzPct val="80555"/>
              <a:buFont typeface="Wingdings" panose="05000000000000000000" pitchFamily="2" charset="2"/>
              <a:buChar char="Ø"/>
              <a:tabLst>
                <a:tab pos="354965" algn="l"/>
                <a:tab pos="355600" algn="l"/>
              </a:tabLst>
            </a:pPr>
            <a:r>
              <a:rPr lang="en-US" dirty="0">
                <a:solidFill>
                  <a:schemeClr val="accent1">
                    <a:lumMod val="75000"/>
                  </a:schemeClr>
                </a:solidFill>
                <a:latin typeface="Times New Roman"/>
                <a:cs typeface="Times New Roman"/>
              </a:rPr>
              <a:t>CODING LANGUAGE</a:t>
            </a:r>
            <a:r>
              <a:rPr lang="en-US" sz="1800" dirty="0">
                <a:latin typeface="Times New Roman"/>
                <a:cs typeface="Times New Roman"/>
              </a:rPr>
              <a:t>:</a:t>
            </a:r>
            <a:r>
              <a:rPr lang="en-US" sz="1800" spc="-35" dirty="0">
                <a:latin typeface="Times New Roman"/>
                <a:cs typeface="Times New Roman"/>
              </a:rPr>
              <a:t> </a:t>
            </a:r>
            <a:r>
              <a:rPr lang="en-US" sz="1800" dirty="0">
                <a:latin typeface="Times New Roman"/>
                <a:cs typeface="Times New Roman"/>
              </a:rPr>
              <a:t>Python(3.0)</a:t>
            </a:r>
          </a:p>
          <a:p>
            <a:pPr marL="354965" indent="-342900">
              <a:lnSpc>
                <a:spcPct val="100000"/>
              </a:lnSpc>
              <a:spcBef>
                <a:spcPts val="1010"/>
              </a:spcBef>
              <a:buClr>
                <a:srgbClr val="90C225"/>
              </a:buClr>
              <a:buSzPct val="80555"/>
              <a:buFont typeface="Wingdings" panose="05000000000000000000" pitchFamily="2" charset="2"/>
              <a:buChar char="Ø"/>
              <a:tabLst>
                <a:tab pos="354965" algn="l"/>
                <a:tab pos="355600" algn="l"/>
              </a:tabLst>
            </a:pPr>
            <a:r>
              <a:rPr lang="en-US" sz="1800" spc="-5" dirty="0">
                <a:solidFill>
                  <a:schemeClr val="accent1">
                    <a:lumMod val="75000"/>
                  </a:schemeClr>
                </a:solidFill>
                <a:latin typeface="Times New Roman"/>
                <a:cs typeface="Times New Roman"/>
              </a:rPr>
              <a:t>DOMAIN</a:t>
            </a:r>
            <a:r>
              <a:rPr lang="en-US" sz="1800" spc="-5" dirty="0">
                <a:latin typeface="Times New Roman"/>
                <a:cs typeface="Times New Roman"/>
              </a:rPr>
              <a:t>:</a:t>
            </a:r>
            <a:r>
              <a:rPr lang="en-US" sz="1800" spc="-25" dirty="0">
                <a:latin typeface="Times New Roman"/>
                <a:cs typeface="Times New Roman"/>
              </a:rPr>
              <a:t> </a:t>
            </a:r>
            <a:r>
              <a:rPr lang="en-US" sz="1800" dirty="0">
                <a:latin typeface="Times New Roman"/>
                <a:cs typeface="Times New Roman"/>
              </a:rPr>
              <a:t>Machine</a:t>
            </a:r>
            <a:r>
              <a:rPr lang="en-US" sz="1800" spc="-15" dirty="0">
                <a:latin typeface="Times New Roman"/>
                <a:cs typeface="Times New Roman"/>
              </a:rPr>
              <a:t> </a:t>
            </a:r>
            <a:r>
              <a:rPr lang="en-US" sz="1800" dirty="0">
                <a:latin typeface="Times New Roman"/>
                <a:cs typeface="Times New Roman"/>
              </a:rPr>
              <a:t>learning</a:t>
            </a:r>
            <a:endParaRPr lang="en-IN" dirty="0"/>
          </a:p>
        </p:txBody>
      </p:sp>
    </p:spTree>
    <p:extLst>
      <p:ext uri="{BB962C8B-B14F-4D97-AF65-F5344CB8AC3E}">
        <p14:creationId xmlns:p14="http://schemas.microsoft.com/office/powerpoint/2010/main" val="175311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3B79-9D5A-44DB-BC0B-A1638CE09DB4}"/>
              </a:ext>
            </a:extLst>
          </p:cNvPr>
          <p:cNvSpPr>
            <a:spLocks noGrp="1"/>
          </p:cNvSpPr>
          <p:nvPr>
            <p:ph type="title"/>
          </p:nvPr>
        </p:nvSpPr>
        <p:spPr>
          <a:xfrm>
            <a:off x="3116826" y="377076"/>
            <a:ext cx="4975121" cy="575029"/>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MODULES &amp; DESCRIPTION</a:t>
            </a:r>
          </a:p>
        </p:txBody>
      </p:sp>
      <p:sp>
        <p:nvSpPr>
          <p:cNvPr id="3" name="Content Placeholder 2">
            <a:extLst>
              <a:ext uri="{FF2B5EF4-FFF2-40B4-BE49-F238E27FC236}">
                <a16:creationId xmlns:a16="http://schemas.microsoft.com/office/drawing/2014/main" id="{209E6695-62DD-417F-9D6A-1C4C1CE1BB04}"/>
              </a:ext>
            </a:extLst>
          </p:cNvPr>
          <p:cNvSpPr>
            <a:spLocks noGrp="1"/>
          </p:cNvSpPr>
          <p:nvPr>
            <p:ph idx="1"/>
          </p:nvPr>
        </p:nvSpPr>
        <p:spPr>
          <a:xfrm>
            <a:off x="895546" y="1102943"/>
            <a:ext cx="8776354" cy="4938420"/>
          </a:xfrm>
        </p:spPr>
        <p:txBody>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Creating Custom Environment.</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Playing with State space.</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Experience Replay.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Deep Q Neural network.</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Results</a:t>
            </a:r>
          </a:p>
          <a:p>
            <a:pPr>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BE68C6E-C181-47ED-B142-8A905C8F7E81}"/>
              </a:ext>
            </a:extLst>
          </p:cNvPr>
          <p:cNvCxnSpPr>
            <a:cxnSpLocks/>
          </p:cNvCxnSpPr>
          <p:nvPr/>
        </p:nvCxnSpPr>
        <p:spPr>
          <a:xfrm>
            <a:off x="1089852" y="897777"/>
            <a:ext cx="8344406" cy="0"/>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BE149334-E08D-4C3A-9CAD-66502F0966C1}"/>
              </a:ext>
            </a:extLst>
          </p:cNvPr>
          <p:cNvPicPr>
            <a:picLocks noChangeAspect="1"/>
          </p:cNvPicPr>
          <p:nvPr/>
        </p:nvPicPr>
        <p:blipFill>
          <a:blip r:embed="rId2"/>
          <a:stretch>
            <a:fillRect/>
          </a:stretch>
        </p:blipFill>
        <p:spPr>
          <a:xfrm>
            <a:off x="8171065" y="4167919"/>
            <a:ext cx="2205873" cy="2078609"/>
          </a:xfrm>
          <a:prstGeom prst="rect">
            <a:avLst/>
          </a:prstGeom>
        </p:spPr>
      </p:pic>
      <p:pic>
        <p:nvPicPr>
          <p:cNvPr id="9" name="Picture 8">
            <a:extLst>
              <a:ext uri="{FF2B5EF4-FFF2-40B4-BE49-F238E27FC236}">
                <a16:creationId xmlns:a16="http://schemas.microsoft.com/office/drawing/2014/main" id="{EE3C9F1E-98F6-4571-B120-39F05402710F}"/>
              </a:ext>
            </a:extLst>
          </p:cNvPr>
          <p:cNvPicPr>
            <a:picLocks noChangeAspect="1"/>
          </p:cNvPicPr>
          <p:nvPr/>
        </p:nvPicPr>
        <p:blipFill>
          <a:blip r:embed="rId3"/>
          <a:stretch>
            <a:fillRect/>
          </a:stretch>
        </p:blipFill>
        <p:spPr>
          <a:xfrm>
            <a:off x="801277" y="4673332"/>
            <a:ext cx="2768035" cy="1828801"/>
          </a:xfrm>
          <a:prstGeom prst="rect">
            <a:avLst/>
          </a:prstGeom>
        </p:spPr>
      </p:pic>
      <p:pic>
        <p:nvPicPr>
          <p:cNvPr id="11" name="Picture 10">
            <a:extLst>
              <a:ext uri="{FF2B5EF4-FFF2-40B4-BE49-F238E27FC236}">
                <a16:creationId xmlns:a16="http://schemas.microsoft.com/office/drawing/2014/main" id="{255F612A-9C9A-47CA-9202-C306222017B6}"/>
              </a:ext>
            </a:extLst>
          </p:cNvPr>
          <p:cNvPicPr>
            <a:picLocks noChangeAspect="1"/>
          </p:cNvPicPr>
          <p:nvPr/>
        </p:nvPicPr>
        <p:blipFill>
          <a:blip r:embed="rId4"/>
          <a:stretch>
            <a:fillRect/>
          </a:stretch>
        </p:blipFill>
        <p:spPr>
          <a:xfrm>
            <a:off x="3975771" y="4348368"/>
            <a:ext cx="3949090" cy="2286513"/>
          </a:xfrm>
          <a:prstGeom prst="rect">
            <a:avLst/>
          </a:prstGeom>
        </p:spPr>
      </p:pic>
    </p:spTree>
    <p:extLst>
      <p:ext uri="{BB962C8B-B14F-4D97-AF65-F5344CB8AC3E}">
        <p14:creationId xmlns:p14="http://schemas.microsoft.com/office/powerpoint/2010/main" val="725393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F8182-ADBD-4A65-8DE0-F2DF8EFD5259}"/>
              </a:ext>
            </a:extLst>
          </p:cNvPr>
          <p:cNvSpPr>
            <a:spLocks noGrp="1"/>
          </p:cNvSpPr>
          <p:nvPr>
            <p:ph idx="1"/>
          </p:nvPr>
        </p:nvSpPr>
        <p:spPr>
          <a:xfrm>
            <a:off x="677333" y="461912"/>
            <a:ext cx="9795846" cy="6396087"/>
          </a:xfrm>
        </p:spPr>
        <p:txBody>
          <a:bodyPr>
            <a:normAutofit lnSpcReduction="10000"/>
          </a:bodyPr>
          <a:lstStyle/>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Markov Decision Process Components:</a:t>
            </a:r>
          </a:p>
          <a:p>
            <a:pPr>
              <a:buFont typeface="Wingdings" panose="05000000000000000000" pitchFamily="2" charset="2"/>
              <a:buChar char="Ø"/>
            </a:pPr>
            <a:r>
              <a:rPr lang="en-IN" sz="2000" dirty="0">
                <a:solidFill>
                  <a:schemeClr val="accent1">
                    <a:lumMod val="75000"/>
                  </a:schemeClr>
                </a:solidFill>
                <a:latin typeface="Times New Roman" panose="02020603050405020304" pitchFamily="18" charset="0"/>
                <a:cs typeface="Times New Roman" panose="02020603050405020304" pitchFamily="18" charset="0"/>
              </a:rPr>
              <a:t>Agent:</a:t>
            </a: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The Agent is an intelligent </a:t>
            </a:r>
            <a:r>
              <a:rPr lang="en-IN" sz="2000" dirty="0">
                <a:solidFill>
                  <a:schemeClr val="tx2"/>
                </a:solidFill>
                <a:latin typeface="Times New Roman" panose="02020603050405020304" pitchFamily="18" charset="0"/>
                <a:cs typeface="Times New Roman" panose="02020603050405020304" pitchFamily="18" charset="0"/>
              </a:rPr>
              <a:t>thing.</a:t>
            </a:r>
          </a:p>
          <a:p>
            <a:pPr>
              <a:buFont typeface="Wingdings" panose="05000000000000000000" pitchFamily="2" charset="2"/>
              <a:buChar char="Ø"/>
            </a:pPr>
            <a:r>
              <a:rPr lang="en-IN" sz="2000" dirty="0">
                <a:solidFill>
                  <a:schemeClr val="accent1">
                    <a:lumMod val="75000"/>
                  </a:schemeClr>
                </a:solidFill>
                <a:latin typeface="Times New Roman" panose="02020603050405020304" pitchFamily="18" charset="0"/>
                <a:cs typeface="Times New Roman" panose="02020603050405020304" pitchFamily="18" charset="0"/>
              </a:rPr>
              <a:t>State:</a:t>
            </a:r>
          </a:p>
          <a:p>
            <a:pPr marL="84138" indent="0">
              <a:buNone/>
            </a:pPr>
            <a:r>
              <a:rPr lang="en-US" sz="2000" dirty="0">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The Location at which a agent is present at a particular instance is called its state.</a:t>
            </a:r>
          </a:p>
          <a:p>
            <a:pPr marL="84138" indent="0">
              <a:buNone/>
            </a:pPr>
            <a:r>
              <a:rPr lang="en-US" sz="2000" dirty="0">
                <a:solidFill>
                  <a:schemeClr val="tx1"/>
                </a:solidFill>
                <a:latin typeface="Times New Roman" panose="02020603050405020304" pitchFamily="18" charset="0"/>
                <a:cs typeface="Times New Roman" panose="02020603050405020304" pitchFamily="18" charset="0"/>
              </a:rPr>
              <a:t>     Ex: In snake game, at point (20,20).</a:t>
            </a:r>
          </a:p>
          <a:p>
            <a:pPr>
              <a:buFont typeface="Wingdings" panose="05000000000000000000" pitchFamily="2" charset="2"/>
              <a:buChar char="Ø"/>
            </a:pPr>
            <a:r>
              <a:rPr lang="en-US" sz="2000" dirty="0">
                <a:solidFill>
                  <a:schemeClr val="accent1">
                    <a:lumMod val="75000"/>
                  </a:schemeClr>
                </a:solidFill>
                <a:latin typeface="Times New Roman" panose="02020603050405020304" pitchFamily="18" charset="0"/>
                <a:cs typeface="Times New Roman" panose="02020603050405020304" pitchFamily="18" charset="0"/>
              </a:rPr>
              <a:t>Action:</a:t>
            </a:r>
          </a:p>
          <a:p>
            <a:pPr marL="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Actions are nothing but the moves made by the agent to any location.</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Ex: In snake game , Left, Right, Up, Down.</a:t>
            </a:r>
          </a:p>
          <a:p>
            <a:pPr>
              <a:buFont typeface="Wingdings" panose="05000000000000000000" pitchFamily="2" charset="2"/>
              <a:buChar char="Ø"/>
            </a:pPr>
            <a:r>
              <a:rPr lang="en-US" sz="2000" dirty="0">
                <a:solidFill>
                  <a:schemeClr val="accent1">
                    <a:lumMod val="75000"/>
                  </a:schemeClr>
                </a:solidFill>
                <a:latin typeface="Times New Roman" panose="02020603050405020304" pitchFamily="18" charset="0"/>
                <a:cs typeface="Times New Roman" panose="02020603050405020304" pitchFamily="18" charset="0"/>
              </a:rPr>
              <a:t>Reward</a:t>
            </a:r>
            <a:r>
              <a:rPr lang="en-US" sz="2000" dirty="0">
                <a:solidFill>
                  <a:schemeClr val="tx1"/>
                </a:solidFill>
                <a:latin typeface="Times New Roman" panose="02020603050405020304" pitchFamily="18" charset="0"/>
                <a:cs typeface="Times New Roman" panose="02020603050405020304" pitchFamily="18" charset="0"/>
              </a:rPr>
              <a:t>:</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There are Two Types of rewards,</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accent1">
                    <a:lumMod val="75000"/>
                  </a:schemeClr>
                </a:solidFill>
                <a:latin typeface="Times New Roman" panose="02020603050405020304" pitchFamily="18" charset="0"/>
                <a:cs typeface="Times New Roman" panose="02020603050405020304" pitchFamily="18" charset="0"/>
              </a:rPr>
              <a:t>Positive Reward</a:t>
            </a:r>
            <a:r>
              <a:rPr lang="en-US" sz="2000" dirty="0">
                <a:solidFill>
                  <a:schemeClr val="tx1"/>
                </a:solidFill>
                <a:latin typeface="Times New Roman" panose="02020603050405020304" pitchFamily="18" charset="0"/>
                <a:cs typeface="Times New Roman" panose="02020603050405020304" pitchFamily="18" charset="0"/>
              </a:rPr>
              <a:t>:</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If the Agent can succeed to reach the goal it gives + reward.</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a:solidFill>
                  <a:schemeClr val="accent1">
                    <a:lumMod val="75000"/>
                  </a:schemeClr>
                </a:solidFill>
                <a:latin typeface="Times New Roman" panose="02020603050405020304" pitchFamily="18" charset="0"/>
                <a:cs typeface="Times New Roman" panose="02020603050405020304" pitchFamily="18" charset="0"/>
              </a:rPr>
              <a:t>Negative Reward</a:t>
            </a:r>
            <a:r>
              <a:rPr lang="en-US" sz="2000" dirty="0">
                <a:solidFill>
                  <a:schemeClr val="tx1"/>
                </a:solidFill>
                <a:latin typeface="Times New Roman" panose="02020603050405020304" pitchFamily="18" charset="0"/>
                <a:cs typeface="Times New Roman" panose="02020603050405020304" pitchFamily="18" charset="0"/>
              </a:rPr>
              <a:t>:</a:t>
            </a:r>
          </a:p>
          <a:p>
            <a:pPr marL="0" indent="0">
              <a:buNone/>
            </a:pPr>
            <a:r>
              <a:rPr lang="en-US" sz="2000" dirty="0">
                <a:solidFill>
                  <a:schemeClr val="tx1"/>
                </a:solidFill>
                <a:latin typeface="Times New Roman" panose="02020603050405020304" pitchFamily="18" charset="0"/>
                <a:cs typeface="Times New Roman" panose="02020603050405020304" pitchFamily="18" charset="0"/>
              </a:rPr>
              <a:t>          If the Agent can not succeed to reach the goal it gives – reward.</a:t>
            </a: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E07F84-00A2-4B4F-8E81-CF35CCD6E0C2}"/>
              </a:ext>
            </a:extLst>
          </p:cNvPr>
          <p:cNvPicPr>
            <a:picLocks noChangeAspect="1"/>
          </p:cNvPicPr>
          <p:nvPr/>
        </p:nvPicPr>
        <p:blipFill>
          <a:blip r:embed="rId2"/>
          <a:stretch>
            <a:fillRect/>
          </a:stretch>
        </p:blipFill>
        <p:spPr>
          <a:xfrm>
            <a:off x="9096865" y="4298623"/>
            <a:ext cx="3095135" cy="2375553"/>
          </a:xfrm>
          <a:prstGeom prst="rect">
            <a:avLst/>
          </a:prstGeom>
        </p:spPr>
      </p:pic>
      <p:pic>
        <p:nvPicPr>
          <p:cNvPr id="7" name="Picture 6">
            <a:extLst>
              <a:ext uri="{FF2B5EF4-FFF2-40B4-BE49-F238E27FC236}">
                <a16:creationId xmlns:a16="http://schemas.microsoft.com/office/drawing/2014/main" id="{204F69B8-71EE-439A-B928-25981E539FD6}"/>
              </a:ext>
            </a:extLst>
          </p:cNvPr>
          <p:cNvPicPr>
            <a:picLocks noChangeAspect="1"/>
          </p:cNvPicPr>
          <p:nvPr/>
        </p:nvPicPr>
        <p:blipFill>
          <a:blip r:embed="rId3"/>
          <a:stretch>
            <a:fillRect/>
          </a:stretch>
        </p:blipFill>
        <p:spPr>
          <a:xfrm>
            <a:off x="8389856" y="1234911"/>
            <a:ext cx="3802145" cy="2753216"/>
          </a:xfrm>
          <a:prstGeom prst="rect">
            <a:avLst/>
          </a:prstGeom>
        </p:spPr>
      </p:pic>
    </p:spTree>
    <p:extLst>
      <p:ext uri="{BB962C8B-B14F-4D97-AF65-F5344CB8AC3E}">
        <p14:creationId xmlns:p14="http://schemas.microsoft.com/office/powerpoint/2010/main" val="81032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D4520-5D5D-4C3C-A203-D1FD98601ABE}"/>
              </a:ext>
            </a:extLst>
          </p:cNvPr>
          <p:cNvSpPr>
            <a:spLocks noGrp="1"/>
          </p:cNvSpPr>
          <p:nvPr>
            <p:ph idx="1"/>
          </p:nvPr>
        </p:nvSpPr>
        <p:spPr>
          <a:xfrm>
            <a:off x="677334" y="1084087"/>
            <a:ext cx="10531136" cy="5491101"/>
          </a:xfrm>
        </p:spPr>
        <p:txBody>
          <a:bodyPr/>
          <a:lstStyle/>
          <a:p>
            <a:pPr>
              <a:buFont typeface="Wingdings" panose="05000000000000000000" pitchFamily="2" charset="2"/>
              <a:buChar char="Ø"/>
            </a:pPr>
            <a:r>
              <a:rPr lang="en-IN" sz="2000" dirty="0">
                <a:solidFill>
                  <a:schemeClr val="accent1">
                    <a:lumMod val="75000"/>
                  </a:schemeClr>
                </a:solidFill>
                <a:latin typeface="Times New Roman" panose="02020603050405020304" pitchFamily="18" charset="0"/>
                <a:cs typeface="Times New Roman" panose="02020603050405020304" pitchFamily="18" charset="0"/>
              </a:rPr>
              <a:t>Environment</a:t>
            </a:r>
            <a:r>
              <a:rPr lang="en-IN" sz="2000" dirty="0">
                <a:latin typeface="Times New Roman" panose="02020603050405020304" pitchFamily="18" charset="0"/>
                <a:cs typeface="Times New Roman" panose="02020603050405020304" pitchFamily="18" charset="0"/>
              </a:rPr>
              <a:t>:</a:t>
            </a:r>
          </a:p>
          <a:p>
            <a:pPr marL="0" indent="0">
              <a:buNone/>
            </a:pPr>
            <a:r>
              <a:rPr lang="en-IN" sz="2000" dirty="0">
                <a:latin typeface="Times New Roman" panose="02020603050405020304" pitchFamily="18" charset="0"/>
                <a:cs typeface="Times New Roman" panose="02020603050405020304" pitchFamily="18" charset="0"/>
              </a:rPr>
              <a:t>     </a:t>
            </a:r>
            <a:r>
              <a:rPr lang="en-US" sz="2000" b="0" i="0" dirty="0">
                <a:solidFill>
                  <a:srgbClr val="202124"/>
                </a:solidFill>
                <a:effectLst/>
                <a:latin typeface="Times New Roman" panose="02020603050405020304" pitchFamily="18" charset="0"/>
                <a:cs typeface="Times New Roman" panose="02020603050405020304" pitchFamily="18" charset="0"/>
              </a:rPr>
              <a:t>Environment is </a:t>
            </a:r>
            <a:r>
              <a:rPr lang="en-US" sz="2000" i="0" dirty="0">
                <a:solidFill>
                  <a:srgbClr val="202124"/>
                </a:solidFill>
                <a:effectLst/>
                <a:latin typeface="Times New Roman" panose="02020603050405020304" pitchFamily="18" charset="0"/>
                <a:cs typeface="Times New Roman" panose="02020603050405020304" pitchFamily="18" charset="0"/>
              </a:rPr>
              <a:t>the Agent's world in which it lives and interacts.</a:t>
            </a:r>
          </a:p>
          <a:p>
            <a:pPr marL="0" indent="0">
              <a:buNone/>
            </a:pPr>
            <a:r>
              <a:rPr lang="en-US" sz="2000" dirty="0">
                <a:solidFill>
                  <a:srgbClr val="202124"/>
                </a:solidFill>
                <a:latin typeface="Times New Roman" panose="02020603050405020304" pitchFamily="18" charset="0"/>
                <a:cs typeface="Times New Roman" panose="02020603050405020304" pitchFamily="18" charset="0"/>
              </a:rPr>
              <a:t>     Ex: snake game environment.</a:t>
            </a: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a:t>
            </a:r>
          </a:p>
          <a:p>
            <a:pPr marL="0" indent="0">
              <a:buNone/>
            </a:pPr>
            <a:endParaRPr lang="en-IN" dirty="0"/>
          </a:p>
          <a:p>
            <a:pPr marL="0" indent="0">
              <a:buNone/>
            </a:pPr>
            <a:r>
              <a:rPr lang="en-IN" dirty="0"/>
              <a:t>      </a:t>
            </a:r>
          </a:p>
        </p:txBody>
      </p:sp>
      <p:sp>
        <p:nvSpPr>
          <p:cNvPr id="10" name="Title 9">
            <a:extLst>
              <a:ext uri="{FF2B5EF4-FFF2-40B4-BE49-F238E27FC236}">
                <a16:creationId xmlns:a16="http://schemas.microsoft.com/office/drawing/2014/main" id="{831DD492-079A-4DE5-95AE-D2935DD0DBA9}"/>
              </a:ext>
            </a:extLst>
          </p:cNvPr>
          <p:cNvSpPr>
            <a:spLocks noGrp="1"/>
          </p:cNvSpPr>
          <p:nvPr>
            <p:ph type="title"/>
          </p:nvPr>
        </p:nvSpPr>
        <p:spPr>
          <a:xfrm>
            <a:off x="2714920" y="282804"/>
            <a:ext cx="5043339" cy="678720"/>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Creating Custom Environment </a:t>
            </a:r>
          </a:p>
        </p:txBody>
      </p:sp>
      <p:cxnSp>
        <p:nvCxnSpPr>
          <p:cNvPr id="12" name="Straight Connector 11">
            <a:extLst>
              <a:ext uri="{FF2B5EF4-FFF2-40B4-BE49-F238E27FC236}">
                <a16:creationId xmlns:a16="http://schemas.microsoft.com/office/drawing/2014/main" id="{B7AB60C2-79D0-4103-AC05-8B0E5B1BF772}"/>
              </a:ext>
            </a:extLst>
          </p:cNvPr>
          <p:cNvCxnSpPr>
            <a:cxnSpLocks/>
          </p:cNvCxnSpPr>
          <p:nvPr/>
        </p:nvCxnSpPr>
        <p:spPr>
          <a:xfrm flipV="1">
            <a:off x="1451728" y="816638"/>
            <a:ext cx="7154945" cy="2"/>
          </a:xfrm>
          <a:prstGeom prst="line">
            <a:avLst/>
          </a:prstGeom>
        </p:spPr>
        <p:style>
          <a:lnRef idx="3">
            <a:schemeClr val="accent2"/>
          </a:lnRef>
          <a:fillRef idx="0">
            <a:schemeClr val="accent2"/>
          </a:fillRef>
          <a:effectRef idx="2">
            <a:schemeClr val="accent2"/>
          </a:effectRef>
          <a:fontRef idx="minor">
            <a:schemeClr val="tx1"/>
          </a:fontRef>
        </p:style>
      </p:cxnSp>
      <p:pic>
        <p:nvPicPr>
          <p:cNvPr id="22" name="Picture 21">
            <a:extLst>
              <a:ext uri="{FF2B5EF4-FFF2-40B4-BE49-F238E27FC236}">
                <a16:creationId xmlns:a16="http://schemas.microsoft.com/office/drawing/2014/main" id="{3D029678-E3EA-4F0E-A29B-91062C4BE81C}"/>
              </a:ext>
            </a:extLst>
          </p:cNvPr>
          <p:cNvPicPr>
            <a:picLocks noChangeAspect="1"/>
          </p:cNvPicPr>
          <p:nvPr/>
        </p:nvPicPr>
        <p:blipFill>
          <a:blip r:embed="rId2"/>
          <a:stretch>
            <a:fillRect/>
          </a:stretch>
        </p:blipFill>
        <p:spPr>
          <a:xfrm>
            <a:off x="2714920" y="2535810"/>
            <a:ext cx="5976593" cy="4039378"/>
          </a:xfrm>
          <a:prstGeom prst="rect">
            <a:avLst/>
          </a:prstGeom>
        </p:spPr>
      </p:pic>
    </p:spTree>
    <p:extLst>
      <p:ext uri="{BB962C8B-B14F-4D97-AF65-F5344CB8AC3E}">
        <p14:creationId xmlns:p14="http://schemas.microsoft.com/office/powerpoint/2010/main" val="13195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5482D8-C6DF-4E8A-9DF9-159804A01AD1}"/>
              </a:ext>
            </a:extLst>
          </p:cNvPr>
          <p:cNvSpPr>
            <a:spLocks noGrp="1"/>
          </p:cNvSpPr>
          <p:nvPr>
            <p:ph idx="1"/>
          </p:nvPr>
        </p:nvSpPr>
        <p:spPr>
          <a:xfrm>
            <a:off x="677333" y="1234911"/>
            <a:ext cx="10474576" cy="4806451"/>
          </a:xfrm>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By adding Some more methods to existed game program then we can create Reinforcement Environment.</a:t>
            </a: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Methods are:</a:t>
            </a:r>
          </a:p>
          <a:p>
            <a:pPr marL="0" indent="0">
              <a:buNone/>
            </a:pPr>
            <a:r>
              <a:rPr lang="en-IN" sz="2000" dirty="0">
                <a:latin typeface="Times New Roman" panose="02020603050405020304" pitchFamily="18" charset="0"/>
                <a:cs typeface="Times New Roman" panose="02020603050405020304" pitchFamily="18" charset="0"/>
              </a:rPr>
              <a:t>     1.reset()</a:t>
            </a:r>
          </a:p>
          <a:p>
            <a:pPr marL="0" indent="0">
              <a:buNone/>
            </a:pPr>
            <a:r>
              <a:rPr lang="en-IN" sz="2000" dirty="0">
                <a:latin typeface="Times New Roman" panose="02020603050405020304" pitchFamily="18" charset="0"/>
                <a:cs typeface="Times New Roman" panose="02020603050405020304" pitchFamily="18" charset="0"/>
              </a:rPr>
              <a:t>     2.step()</a:t>
            </a:r>
          </a:p>
          <a:p>
            <a:pPr marL="0" indent="0">
              <a:buNone/>
            </a:pPr>
            <a:r>
              <a:rPr lang="en-IN" sz="2000" dirty="0">
                <a:latin typeface="Times New Roman" panose="02020603050405020304" pitchFamily="18" charset="0"/>
                <a:cs typeface="Times New Roman" panose="02020603050405020304" pitchFamily="18" charset="0"/>
              </a:rPr>
              <a:t>     3.get state()</a:t>
            </a:r>
          </a:p>
        </p:txBody>
      </p:sp>
    </p:spTree>
    <p:extLst>
      <p:ext uri="{BB962C8B-B14F-4D97-AF65-F5344CB8AC3E}">
        <p14:creationId xmlns:p14="http://schemas.microsoft.com/office/powerpoint/2010/main" val="1401697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FA41-CAE6-426D-AF78-D9DFE55E2103}"/>
              </a:ext>
            </a:extLst>
          </p:cNvPr>
          <p:cNvSpPr>
            <a:spLocks noGrp="1"/>
          </p:cNvSpPr>
          <p:nvPr>
            <p:ph type="title"/>
          </p:nvPr>
        </p:nvSpPr>
        <p:spPr>
          <a:xfrm>
            <a:off x="3242821" y="348792"/>
            <a:ext cx="4147794" cy="650449"/>
          </a:xfrm>
        </p:spPr>
        <p:txBody>
          <a:bodyPr>
            <a:normAutofit fontScale="90000"/>
          </a:bodyPr>
          <a:lstStyle/>
          <a:p>
            <a:r>
              <a:rPr lang="en-IN" sz="3200" dirty="0">
                <a:solidFill>
                  <a:schemeClr val="tx1"/>
                </a:solidFill>
                <a:latin typeface="Times New Roman" panose="02020603050405020304" pitchFamily="18" charset="0"/>
                <a:cs typeface="Times New Roman" panose="02020603050405020304" pitchFamily="18" charset="0"/>
              </a:rPr>
              <a:t>Playing with State Space</a:t>
            </a:r>
          </a:p>
        </p:txBody>
      </p:sp>
      <p:sp>
        <p:nvSpPr>
          <p:cNvPr id="3" name="Content Placeholder 2">
            <a:extLst>
              <a:ext uri="{FF2B5EF4-FFF2-40B4-BE49-F238E27FC236}">
                <a16:creationId xmlns:a16="http://schemas.microsoft.com/office/drawing/2014/main" id="{4AB81429-648F-480E-9717-85718DFC8B37}"/>
              </a:ext>
            </a:extLst>
          </p:cNvPr>
          <p:cNvSpPr>
            <a:spLocks noGrp="1"/>
          </p:cNvSpPr>
          <p:nvPr>
            <p:ph idx="1"/>
          </p:nvPr>
        </p:nvSpPr>
        <p:spPr>
          <a:xfrm>
            <a:off x="677333" y="1451728"/>
            <a:ext cx="10370881" cy="4901937"/>
          </a:xfrm>
        </p:spPr>
        <p:txBody>
          <a:bodyPr>
            <a:normAutofit lnSpcReduction="10000"/>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agent learns to play agent (with experience replay), but maybe it’s possible to change the state space and achieve similar or better performance.</a:t>
            </a: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State space ‘no direction’: don’t give the agent the direction is going.</a:t>
            </a: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State space ‘coordinates’: replace the location of the target. The coordinates are scaled between 0 and 1.</a:t>
            </a: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State space ‘direction 0 or 1’: the original state space.</a:t>
            </a: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State space : don’t tell the agent when the body is up, right, down or left, only tell it if there’s a dangerous.</a:t>
            </a: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B562E6C-6E6E-4CC5-AF44-92BC9CCE7748}"/>
              </a:ext>
            </a:extLst>
          </p:cNvPr>
          <p:cNvCxnSpPr>
            <a:cxnSpLocks/>
          </p:cNvCxnSpPr>
          <p:nvPr/>
        </p:nvCxnSpPr>
        <p:spPr>
          <a:xfrm>
            <a:off x="1253765" y="999241"/>
            <a:ext cx="838985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8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0412-E21E-444F-AB72-E87B14DDA3E6}"/>
              </a:ext>
            </a:extLst>
          </p:cNvPr>
          <p:cNvSpPr>
            <a:spLocks noGrp="1"/>
          </p:cNvSpPr>
          <p:nvPr>
            <p:ph type="title"/>
          </p:nvPr>
        </p:nvSpPr>
        <p:spPr>
          <a:xfrm>
            <a:off x="3742441" y="609600"/>
            <a:ext cx="3846136" cy="757287"/>
          </a:xfrm>
        </p:spPr>
        <p:txBody>
          <a:bodyPr/>
          <a:lstStyle/>
          <a:p>
            <a:r>
              <a:rPr lang="en-IN" dirty="0"/>
              <a:t> </a:t>
            </a:r>
            <a:r>
              <a:rPr lang="en-IN" sz="3200" dirty="0">
                <a:solidFill>
                  <a:schemeClr val="tx1"/>
                </a:solidFill>
                <a:latin typeface="Times New Roman" panose="02020603050405020304" pitchFamily="18" charset="0"/>
                <a:cs typeface="Times New Roman" panose="02020603050405020304" pitchFamily="18" charset="0"/>
              </a:rPr>
              <a:t>Experience Replay</a:t>
            </a:r>
          </a:p>
        </p:txBody>
      </p:sp>
      <p:sp>
        <p:nvSpPr>
          <p:cNvPr id="3" name="Content Placeholder 2">
            <a:extLst>
              <a:ext uri="{FF2B5EF4-FFF2-40B4-BE49-F238E27FC236}">
                <a16:creationId xmlns:a16="http://schemas.microsoft.com/office/drawing/2014/main" id="{A283140D-AE58-4CE4-8DA7-5961BB3851AF}"/>
              </a:ext>
            </a:extLst>
          </p:cNvPr>
          <p:cNvSpPr>
            <a:spLocks noGrp="1"/>
          </p:cNvSpPr>
          <p:nvPr>
            <p:ph idx="1"/>
          </p:nvPr>
        </p:nvSpPr>
        <p:spPr>
          <a:xfrm>
            <a:off x="677333" y="1800525"/>
            <a:ext cx="10191771" cy="4240838"/>
          </a:xfrm>
        </p:spPr>
        <p:txBody>
          <a:bodyPr>
            <a:norm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One secret behind fast learning of the agent  is experience replay.</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In experience replay the agent stores previous experiences and uses these experiences to learn faster.</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every normal step, a number of replay steps is performed.</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This works so well for Agent because given the same state action pair, there is low variance in reward and next state.</a:t>
            </a:r>
            <a:endParaRPr lang="en-IN"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4B6DBD50-4689-49D9-B2D5-81291256B6A8}"/>
              </a:ext>
            </a:extLst>
          </p:cNvPr>
          <p:cNvCxnSpPr>
            <a:cxnSpLocks/>
          </p:cNvCxnSpPr>
          <p:nvPr/>
        </p:nvCxnSpPr>
        <p:spPr>
          <a:xfrm>
            <a:off x="1140643" y="1366887"/>
            <a:ext cx="7728006"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3260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93B9D7-2967-49EB-B313-19E3D3D48650}"/>
              </a:ext>
            </a:extLst>
          </p:cNvPr>
          <p:cNvPicPr>
            <a:picLocks noGrp="1" noChangeAspect="1"/>
          </p:cNvPicPr>
          <p:nvPr>
            <p:ph idx="1"/>
          </p:nvPr>
        </p:nvPicPr>
        <p:blipFill>
          <a:blip r:embed="rId2"/>
          <a:stretch>
            <a:fillRect/>
          </a:stretch>
        </p:blipFill>
        <p:spPr>
          <a:xfrm>
            <a:off x="2132806" y="867267"/>
            <a:ext cx="7397693" cy="5637228"/>
          </a:xfrm>
        </p:spPr>
      </p:pic>
    </p:spTree>
    <p:extLst>
      <p:ext uri="{BB962C8B-B14F-4D97-AF65-F5344CB8AC3E}">
        <p14:creationId xmlns:p14="http://schemas.microsoft.com/office/powerpoint/2010/main" val="1645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EB32-44E6-4356-B25C-9537DAC1C28C}"/>
              </a:ext>
            </a:extLst>
          </p:cNvPr>
          <p:cNvSpPr>
            <a:spLocks noGrp="1"/>
          </p:cNvSpPr>
          <p:nvPr>
            <p:ph type="title"/>
          </p:nvPr>
        </p:nvSpPr>
        <p:spPr>
          <a:xfrm>
            <a:off x="3582186" y="609600"/>
            <a:ext cx="3431356" cy="785567"/>
          </a:xfrm>
        </p:spPr>
        <p:txBody>
          <a:bodyPr>
            <a:normAutofit/>
          </a:bodyPr>
          <a:lstStyle/>
          <a:p>
            <a:r>
              <a:rPr lang="en-IN" sz="3200" dirty="0">
                <a:solidFill>
                  <a:schemeClr val="tx1"/>
                </a:solidFill>
                <a:latin typeface="Times New Roman" panose="02020603050405020304" pitchFamily="18" charset="0"/>
                <a:cs typeface="Times New Roman" panose="02020603050405020304" pitchFamily="18" charset="0"/>
              </a:rPr>
              <a:t>Bellaman Equation:</a:t>
            </a:r>
          </a:p>
        </p:txBody>
      </p:sp>
      <p:pic>
        <p:nvPicPr>
          <p:cNvPr id="8" name="Content Placeholder 7">
            <a:extLst>
              <a:ext uri="{FF2B5EF4-FFF2-40B4-BE49-F238E27FC236}">
                <a16:creationId xmlns:a16="http://schemas.microsoft.com/office/drawing/2014/main" id="{8EA43C69-7485-48F6-B9DF-47B7EBB0449F}"/>
              </a:ext>
            </a:extLst>
          </p:cNvPr>
          <p:cNvPicPr>
            <a:picLocks noGrp="1" noChangeAspect="1"/>
          </p:cNvPicPr>
          <p:nvPr>
            <p:ph idx="1"/>
          </p:nvPr>
        </p:nvPicPr>
        <p:blipFill>
          <a:blip r:embed="rId2"/>
          <a:stretch>
            <a:fillRect/>
          </a:stretch>
        </p:blipFill>
        <p:spPr>
          <a:xfrm>
            <a:off x="1063625" y="1621413"/>
            <a:ext cx="9410700" cy="4385688"/>
          </a:xfrm>
        </p:spPr>
      </p:pic>
      <p:cxnSp>
        <p:nvCxnSpPr>
          <p:cNvPr id="5" name="Straight Connector 4">
            <a:extLst>
              <a:ext uri="{FF2B5EF4-FFF2-40B4-BE49-F238E27FC236}">
                <a16:creationId xmlns:a16="http://schemas.microsoft.com/office/drawing/2014/main" id="{46F6C2E0-6BA7-482E-A93C-3615883101D0}"/>
              </a:ext>
            </a:extLst>
          </p:cNvPr>
          <p:cNvCxnSpPr>
            <a:cxnSpLocks/>
          </p:cNvCxnSpPr>
          <p:nvPr/>
        </p:nvCxnSpPr>
        <p:spPr>
          <a:xfrm>
            <a:off x="1772239" y="1197204"/>
            <a:ext cx="693812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1427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3922-8FC1-4CCC-8C75-366B989A9B17}"/>
              </a:ext>
            </a:extLst>
          </p:cNvPr>
          <p:cNvSpPr>
            <a:spLocks noGrp="1"/>
          </p:cNvSpPr>
          <p:nvPr>
            <p:ph type="title"/>
          </p:nvPr>
        </p:nvSpPr>
        <p:spPr>
          <a:xfrm>
            <a:off x="4174836" y="127818"/>
            <a:ext cx="2309092" cy="398655"/>
          </a:xfrm>
        </p:spPr>
        <p:txBody>
          <a:bodyPr>
            <a:noAutofit/>
          </a:bodyPr>
          <a:lstStyle/>
          <a:p>
            <a:pPr algn="ctr"/>
            <a:r>
              <a:rPr lang="en-IN" sz="2800"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1EE1D3A7-CD8F-428E-9B6F-57F7F3F304EC}"/>
              </a:ext>
            </a:extLst>
          </p:cNvPr>
          <p:cNvSpPr>
            <a:spLocks noGrp="1"/>
          </p:cNvSpPr>
          <p:nvPr>
            <p:ph idx="1"/>
          </p:nvPr>
        </p:nvSpPr>
        <p:spPr>
          <a:xfrm>
            <a:off x="677334" y="960581"/>
            <a:ext cx="5104630" cy="5523345"/>
          </a:xfrm>
        </p:spPr>
        <p:txBody>
          <a:bodyPr>
            <a:noAutofit/>
          </a:bodyPr>
          <a:lstStyle/>
          <a:p>
            <a:pPr marL="12700">
              <a:lnSpc>
                <a:spcPct val="100000"/>
              </a:lnSpc>
              <a:spcBef>
                <a:spcPts val="100"/>
              </a:spcBef>
              <a:tabLst>
                <a:tab pos="354965" algn="l"/>
              </a:tabLst>
            </a:pPr>
            <a:r>
              <a:rPr lang="en-IN" spc="-150" dirty="0">
                <a:solidFill>
                  <a:srgbClr val="90C225"/>
                </a:solidFill>
                <a:latin typeface="Times New Roman" panose="02020603050405020304" pitchFamily="18" charset="0"/>
                <a:cs typeface="Times New Roman" panose="02020603050405020304" pitchFamily="18" charset="0"/>
              </a:rPr>
              <a:t>	</a:t>
            </a:r>
            <a:r>
              <a:rPr lang="en-IN" spc="-150" dirty="0">
                <a:latin typeface="Times New Roman" panose="02020603050405020304" pitchFamily="18" charset="0"/>
                <a:cs typeface="Times New Roman" panose="02020603050405020304" pitchFamily="18" charset="0"/>
              </a:rPr>
              <a:t>1</a:t>
            </a:r>
            <a:r>
              <a:rPr lang="en-IN" spc="-150" dirty="0">
                <a:solidFill>
                  <a:schemeClr val="tx1"/>
                </a:solidFill>
                <a:latin typeface="Times New Roman" panose="02020603050405020304" pitchFamily="18" charset="0"/>
                <a:cs typeface="Times New Roman" panose="02020603050405020304" pitchFamily="18" charset="0"/>
              </a:rPr>
              <a:t>.</a:t>
            </a:r>
            <a:r>
              <a:rPr lang="en-IN" spc="-10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AB</a:t>
            </a:r>
            <a:r>
              <a:rPr lang="en-IN" spc="-15" dirty="0">
                <a:solidFill>
                  <a:schemeClr val="tx1"/>
                </a:solidFill>
                <a:latin typeface="Times New Roman" panose="02020603050405020304" pitchFamily="18" charset="0"/>
                <a:cs typeface="Times New Roman" panose="02020603050405020304" pitchFamily="18" charset="0"/>
              </a:rPr>
              <a:t>S</a:t>
            </a:r>
            <a:r>
              <a:rPr lang="en-IN" spc="-5" dirty="0">
                <a:solidFill>
                  <a:schemeClr val="tx1"/>
                </a:solidFill>
                <a:latin typeface="Times New Roman" panose="02020603050405020304" pitchFamily="18" charset="0"/>
                <a:cs typeface="Times New Roman" panose="02020603050405020304" pitchFamily="18" charset="0"/>
              </a:rPr>
              <a:t>TRACT</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20"/>
              </a:spcBef>
              <a:tabLst>
                <a:tab pos="354965" algn="l"/>
              </a:tabLst>
            </a:pPr>
            <a:r>
              <a:rPr lang="en-IN" dirty="0">
                <a:solidFill>
                  <a:schemeClr val="tx1"/>
                </a:solidFill>
                <a:latin typeface="Times New Roman" panose="02020603050405020304" pitchFamily="18" charset="0"/>
                <a:cs typeface="Times New Roman" panose="02020603050405020304" pitchFamily="18" charset="0"/>
              </a:rPr>
              <a:t>2.</a:t>
            </a:r>
            <a:r>
              <a:rPr lang="en-IN" spc="-3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INTRODUCTION</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30"/>
              </a:spcBef>
              <a:tabLst>
                <a:tab pos="354965" algn="l"/>
              </a:tabLst>
            </a:pPr>
            <a:r>
              <a:rPr lang="en-IN" dirty="0">
                <a:solidFill>
                  <a:schemeClr val="tx1"/>
                </a:solidFill>
                <a:latin typeface="Times New Roman" panose="02020603050405020304" pitchFamily="18" charset="0"/>
                <a:cs typeface="Times New Roman" panose="02020603050405020304" pitchFamily="18" charset="0"/>
              </a:rPr>
              <a:t>3.</a:t>
            </a:r>
            <a:r>
              <a:rPr lang="en-IN" spc="-1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EXISTING SYSTEM</a:t>
            </a:r>
            <a:r>
              <a:rPr lang="en-IN" dirty="0">
                <a:solidFill>
                  <a:schemeClr val="tx1"/>
                </a:solidFill>
                <a:latin typeface="Times New Roman" panose="02020603050405020304" pitchFamily="18" charset="0"/>
                <a:cs typeface="Times New Roman" panose="02020603050405020304" pitchFamily="18" charset="0"/>
              </a:rPr>
              <a:t> &amp;</a:t>
            </a:r>
            <a:r>
              <a:rPr lang="en-IN" spc="5" dirty="0">
                <a:solidFill>
                  <a:schemeClr val="tx1"/>
                </a:solidFill>
                <a:latin typeface="Times New Roman" panose="02020603050405020304" pitchFamily="18" charset="0"/>
                <a:cs typeface="Times New Roman" panose="02020603050405020304" pitchFamily="18" charset="0"/>
              </a:rPr>
              <a:t> </a:t>
            </a:r>
            <a:r>
              <a:rPr lang="en-IN" spc="-40" dirty="0">
                <a:solidFill>
                  <a:schemeClr val="tx1"/>
                </a:solidFill>
                <a:latin typeface="Times New Roman" panose="02020603050405020304" pitchFamily="18" charset="0"/>
                <a:cs typeface="Times New Roman" panose="02020603050405020304" pitchFamily="18" charset="0"/>
              </a:rPr>
              <a:t>DISADVANATGES</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10"/>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4.</a:t>
            </a:r>
            <a:r>
              <a:rPr lang="en-IN" spc="-15"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PROPOSED</a:t>
            </a:r>
            <a:r>
              <a:rPr lang="en-IN" spc="1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SYSTEM</a:t>
            </a:r>
            <a:r>
              <a:rPr lang="en-IN" spc="-1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&amp;</a:t>
            </a:r>
            <a:r>
              <a:rPr lang="en-IN" spc="-105" dirty="0">
                <a:solidFill>
                  <a:schemeClr val="tx1"/>
                </a:solidFill>
                <a:latin typeface="Times New Roman" panose="02020603050405020304" pitchFamily="18" charset="0"/>
                <a:cs typeface="Times New Roman" panose="02020603050405020304" pitchFamily="18" charset="0"/>
              </a:rPr>
              <a:t> </a:t>
            </a:r>
            <a:r>
              <a:rPr lang="en-IN" spc="-45" dirty="0">
                <a:solidFill>
                  <a:schemeClr val="tx1"/>
                </a:solidFill>
                <a:latin typeface="Times New Roman" panose="02020603050405020304" pitchFamily="18" charset="0"/>
                <a:cs typeface="Times New Roman" panose="02020603050405020304" pitchFamily="18" charset="0"/>
              </a:rPr>
              <a:t>ADVANTAGES</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2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5.</a:t>
            </a:r>
            <a:r>
              <a:rPr lang="en-IN" spc="-105"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ARCHITECTURE</a:t>
            </a:r>
            <a:r>
              <a:rPr lang="en-IN" dirty="0">
                <a:solidFill>
                  <a:schemeClr val="tx1"/>
                </a:solidFill>
                <a:latin typeface="Times New Roman" panose="02020603050405020304" pitchFamily="18" charset="0"/>
                <a:cs typeface="Times New Roman" panose="02020603050405020304" pitchFamily="18" charset="0"/>
              </a:rPr>
              <a:t> / </a:t>
            </a:r>
            <a:r>
              <a:rPr lang="en-IN" spc="-5" dirty="0">
                <a:solidFill>
                  <a:schemeClr val="tx1"/>
                </a:solidFill>
                <a:latin typeface="Times New Roman" panose="02020603050405020304" pitchFamily="18" charset="0"/>
                <a:cs typeface="Times New Roman" panose="02020603050405020304" pitchFamily="18" charset="0"/>
              </a:rPr>
              <a:t>BLOCK DIAGRAM</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1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6.</a:t>
            </a:r>
            <a:r>
              <a:rPr lang="en-IN" spc="-2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SYSTEM</a:t>
            </a:r>
            <a:r>
              <a:rPr lang="en-IN" spc="-15"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REQUIREMENT</a:t>
            </a:r>
            <a:r>
              <a:rPr lang="en-IN" spc="-45" dirty="0">
                <a:solidFill>
                  <a:schemeClr val="tx1"/>
                </a:solidFill>
                <a:latin typeface="Times New Roman" panose="02020603050405020304" pitchFamily="18" charset="0"/>
                <a:cs typeface="Times New Roman" panose="02020603050405020304" pitchFamily="18" charset="0"/>
              </a:rPr>
              <a:t> </a:t>
            </a:r>
            <a:r>
              <a:rPr lang="en-IN" spc="-20" dirty="0">
                <a:solidFill>
                  <a:schemeClr val="tx1"/>
                </a:solidFill>
                <a:latin typeface="Times New Roman" panose="02020603050405020304" pitchFamily="18" charset="0"/>
                <a:cs typeface="Times New Roman" panose="02020603050405020304" pitchFamily="18" charset="0"/>
              </a:rPr>
              <a:t>SPECIFICATION</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2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7.MODULES</a:t>
            </a:r>
            <a:r>
              <a:rPr lang="en-IN" spc="-1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&amp;</a:t>
            </a:r>
            <a:r>
              <a:rPr lang="en-IN" spc="-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THEIR</a:t>
            </a:r>
            <a:r>
              <a:rPr lang="en-IN" spc="-1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DISCRIPTION</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10"/>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8.UML</a:t>
            </a:r>
            <a:r>
              <a:rPr lang="en-IN" spc="-95"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DIAGRAMS</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2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9.</a:t>
            </a:r>
            <a:r>
              <a:rPr lang="en-IN" spc="-25"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OUTPUT</a:t>
            </a:r>
            <a:r>
              <a:rPr lang="en-IN" spc="-5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SCREENS</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2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10.</a:t>
            </a:r>
            <a:r>
              <a:rPr lang="en-IN" spc="-4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CONCLUSION</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515"/>
              </a:spcBef>
              <a:tabLst>
                <a:tab pos="354965" algn="l"/>
              </a:tabLst>
            </a:pPr>
            <a:r>
              <a:rPr lang="en-IN" spc="-150" dirty="0">
                <a:solidFill>
                  <a:schemeClr val="tx1"/>
                </a:solidFill>
                <a:latin typeface="Times New Roman" panose="02020603050405020304" pitchFamily="18" charset="0"/>
                <a:cs typeface="Times New Roman" panose="02020603050405020304" pitchFamily="18" charset="0"/>
              </a:rPr>
              <a:t>	</a:t>
            </a:r>
            <a:r>
              <a:rPr lang="en-IN" spc="-25" dirty="0">
                <a:solidFill>
                  <a:schemeClr val="tx1"/>
                </a:solidFill>
                <a:latin typeface="Times New Roman" panose="02020603050405020304" pitchFamily="18" charset="0"/>
                <a:cs typeface="Times New Roman" panose="02020603050405020304" pitchFamily="18" charset="0"/>
              </a:rPr>
              <a:t>11.</a:t>
            </a:r>
            <a:r>
              <a:rPr lang="en-IN" spc="-2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FUTURE ENHANCEMENT</a:t>
            </a:r>
            <a:endParaRPr lang="en-IN"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365"/>
              </a:spcBef>
              <a:tabLst>
                <a:tab pos="354965" algn="l"/>
              </a:tabLst>
            </a:pPr>
            <a:r>
              <a:rPr lang="en-IN" spc="-145"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12.</a:t>
            </a:r>
            <a:r>
              <a:rPr lang="en-IN" spc="-10" dirty="0">
                <a:solidFill>
                  <a:schemeClr val="tx1"/>
                </a:solidFill>
                <a:latin typeface="Times New Roman" panose="02020603050405020304" pitchFamily="18" charset="0"/>
                <a:cs typeface="Times New Roman" panose="02020603050405020304" pitchFamily="18" charset="0"/>
              </a:rPr>
              <a:t> </a:t>
            </a:r>
            <a:r>
              <a:rPr lang="en-IN" spc="-5" dirty="0">
                <a:solidFill>
                  <a:schemeClr val="tx1"/>
                </a:solidFill>
                <a:latin typeface="Times New Roman" panose="02020603050405020304" pitchFamily="18" charset="0"/>
                <a:cs typeface="Times New Roman" panose="02020603050405020304" pitchFamily="18" charset="0"/>
              </a:rPr>
              <a:t>REFERENCES</a:t>
            </a:r>
            <a:r>
              <a:rPr lang="en-IN" spc="-20" dirty="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&amp;</a:t>
            </a:r>
            <a:r>
              <a:rPr lang="en-IN" spc="-5" dirty="0">
                <a:solidFill>
                  <a:schemeClr val="tx1"/>
                </a:solidFill>
                <a:latin typeface="Times New Roman" panose="02020603050405020304" pitchFamily="18" charset="0"/>
                <a:cs typeface="Times New Roman" panose="02020603050405020304" pitchFamily="18" charset="0"/>
              </a:rPr>
              <a:t> BIBLOGRAPHY</a:t>
            </a:r>
            <a:endParaRPr lang="en-IN"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9DC975CE-D561-4D96-85D6-F50F457BBB31}"/>
              </a:ext>
            </a:extLst>
          </p:cNvPr>
          <p:cNvCxnSpPr>
            <a:cxnSpLocks/>
          </p:cNvCxnSpPr>
          <p:nvPr/>
        </p:nvCxnSpPr>
        <p:spPr>
          <a:xfrm>
            <a:off x="540775" y="642598"/>
            <a:ext cx="855406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7012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46F923-F884-4FEC-AE33-9D6F53B415A9}"/>
              </a:ext>
            </a:extLst>
          </p:cNvPr>
          <p:cNvPicPr>
            <a:picLocks noGrp="1" noChangeAspect="1"/>
          </p:cNvPicPr>
          <p:nvPr>
            <p:ph idx="1"/>
          </p:nvPr>
        </p:nvPicPr>
        <p:blipFill>
          <a:blip r:embed="rId2"/>
          <a:stretch>
            <a:fillRect/>
          </a:stretch>
        </p:blipFill>
        <p:spPr>
          <a:xfrm>
            <a:off x="1866507" y="480768"/>
            <a:ext cx="6853287" cy="5854044"/>
          </a:xfrm>
        </p:spPr>
      </p:pic>
    </p:spTree>
    <p:extLst>
      <p:ext uri="{BB962C8B-B14F-4D97-AF65-F5344CB8AC3E}">
        <p14:creationId xmlns:p14="http://schemas.microsoft.com/office/powerpoint/2010/main" val="4739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4F0705-93F3-4165-BA24-CCF2A88FF80D}"/>
              </a:ext>
            </a:extLst>
          </p:cNvPr>
          <p:cNvPicPr>
            <a:picLocks noGrp="1" noChangeAspect="1"/>
          </p:cNvPicPr>
          <p:nvPr>
            <p:ph idx="1"/>
          </p:nvPr>
        </p:nvPicPr>
        <p:blipFill>
          <a:blip r:embed="rId2"/>
          <a:stretch>
            <a:fillRect/>
          </a:stretch>
        </p:blipFill>
        <p:spPr>
          <a:xfrm>
            <a:off x="3027180" y="1055802"/>
            <a:ext cx="5984845" cy="5279010"/>
          </a:xfrm>
        </p:spPr>
      </p:pic>
    </p:spTree>
    <p:extLst>
      <p:ext uri="{BB962C8B-B14F-4D97-AF65-F5344CB8AC3E}">
        <p14:creationId xmlns:p14="http://schemas.microsoft.com/office/powerpoint/2010/main" val="210968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AF85-3C9D-40A1-A5E7-EA511F46A12C}"/>
              </a:ext>
            </a:extLst>
          </p:cNvPr>
          <p:cNvSpPr>
            <a:spLocks noGrp="1"/>
          </p:cNvSpPr>
          <p:nvPr>
            <p:ph type="title"/>
          </p:nvPr>
        </p:nvSpPr>
        <p:spPr>
          <a:xfrm>
            <a:off x="3789575" y="169686"/>
            <a:ext cx="3252248" cy="1206628"/>
          </a:xfrm>
        </p:spPr>
        <p:txBody>
          <a:bodyPr>
            <a:normAutofit/>
          </a:bodyPr>
          <a:lstStyle/>
          <a:p>
            <a:r>
              <a:rPr lang="en-IN" sz="3200" dirty="0">
                <a:solidFill>
                  <a:schemeClr val="tx1"/>
                </a:solidFill>
                <a:latin typeface="Times New Roman" panose="02020603050405020304" pitchFamily="18" charset="0"/>
                <a:cs typeface="Times New Roman" panose="02020603050405020304" pitchFamily="18" charset="0"/>
              </a:rPr>
              <a:t>Deep Q Network</a:t>
            </a:r>
          </a:p>
        </p:txBody>
      </p:sp>
      <p:sp>
        <p:nvSpPr>
          <p:cNvPr id="3" name="Content Placeholder 2">
            <a:extLst>
              <a:ext uri="{FF2B5EF4-FFF2-40B4-BE49-F238E27FC236}">
                <a16:creationId xmlns:a16="http://schemas.microsoft.com/office/drawing/2014/main" id="{B7A936E6-57CE-44C9-8F90-46BD45ACE0AC}"/>
              </a:ext>
            </a:extLst>
          </p:cNvPr>
          <p:cNvSpPr>
            <a:spLocks noGrp="1"/>
          </p:cNvSpPr>
          <p:nvPr>
            <p:ph idx="1"/>
          </p:nvPr>
        </p:nvSpPr>
        <p:spPr>
          <a:xfrm>
            <a:off x="677333" y="1112363"/>
            <a:ext cx="10022090" cy="4928999"/>
          </a:xfrm>
        </p:spPr>
        <p:txBody>
          <a:bodyPr>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artificial neural networks to map inputs to outputs , because it can approximate any function with using hidden layer.</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network exists of layers with nodes, The first layer is the input layer. Then the hidden layers transform the data with weights and activation functions.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last layer is the output layer, where the target is predicted. By adjusting the weights the network can learn patterns and improve its predictions.</a:t>
            </a:r>
          </a:p>
          <a:p>
            <a:pPr marL="0" indent="0">
              <a:buNone/>
            </a:pPr>
            <a:endParaRPr lang="en-IN"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D7FCB46D-3376-4337-90DD-C61D163F8176}"/>
              </a:ext>
            </a:extLst>
          </p:cNvPr>
          <p:cNvCxnSpPr>
            <a:cxnSpLocks/>
          </p:cNvCxnSpPr>
          <p:nvPr/>
        </p:nvCxnSpPr>
        <p:spPr>
          <a:xfrm flipV="1">
            <a:off x="1300899" y="816638"/>
            <a:ext cx="7503736" cy="1"/>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F44AE3D4-4B27-454A-8085-4DF1917E1241}"/>
              </a:ext>
            </a:extLst>
          </p:cNvPr>
          <p:cNvPicPr>
            <a:picLocks noChangeAspect="1"/>
          </p:cNvPicPr>
          <p:nvPr/>
        </p:nvPicPr>
        <p:blipFill>
          <a:blip r:embed="rId2"/>
          <a:stretch>
            <a:fillRect/>
          </a:stretch>
        </p:blipFill>
        <p:spPr>
          <a:xfrm>
            <a:off x="2809188" y="3497344"/>
            <a:ext cx="6108569" cy="3261675"/>
          </a:xfrm>
          <a:prstGeom prst="rect">
            <a:avLst/>
          </a:prstGeom>
        </p:spPr>
      </p:pic>
    </p:spTree>
    <p:extLst>
      <p:ext uri="{BB962C8B-B14F-4D97-AF65-F5344CB8AC3E}">
        <p14:creationId xmlns:p14="http://schemas.microsoft.com/office/powerpoint/2010/main" val="2962005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98DC08-B433-4504-AA4B-F6A84EB02B1E}"/>
              </a:ext>
            </a:extLst>
          </p:cNvPr>
          <p:cNvPicPr>
            <a:picLocks noGrp="1" noChangeAspect="1"/>
          </p:cNvPicPr>
          <p:nvPr>
            <p:ph idx="1"/>
          </p:nvPr>
        </p:nvPicPr>
        <p:blipFill>
          <a:blip r:embed="rId2"/>
          <a:stretch>
            <a:fillRect/>
          </a:stretch>
        </p:blipFill>
        <p:spPr>
          <a:xfrm>
            <a:off x="2686639" y="659876"/>
            <a:ext cx="6919273" cy="5816338"/>
          </a:xfrm>
        </p:spPr>
      </p:pic>
    </p:spTree>
    <p:extLst>
      <p:ext uri="{BB962C8B-B14F-4D97-AF65-F5344CB8AC3E}">
        <p14:creationId xmlns:p14="http://schemas.microsoft.com/office/powerpoint/2010/main" val="3916591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9883C-35A7-402D-8073-17E2E437BD9F}"/>
              </a:ext>
            </a:extLst>
          </p:cNvPr>
          <p:cNvSpPr>
            <a:spLocks noGrp="1"/>
          </p:cNvSpPr>
          <p:nvPr>
            <p:ph type="title"/>
          </p:nvPr>
        </p:nvSpPr>
        <p:spPr>
          <a:xfrm>
            <a:off x="3297382" y="609600"/>
            <a:ext cx="3380510" cy="711200"/>
          </a:xfrm>
        </p:spPr>
        <p:txBody>
          <a:bodyPr>
            <a:normAutofit fontScale="90000"/>
          </a:bodyPr>
          <a:lstStyle/>
          <a:p>
            <a:r>
              <a:rPr lang="en-IN" dirty="0"/>
              <a:t>   </a:t>
            </a:r>
            <a:r>
              <a:rPr lang="en-IN" sz="3100" dirty="0">
                <a:solidFill>
                  <a:schemeClr val="tx1"/>
                </a:solidFill>
                <a:latin typeface="Times New Roman" panose="02020603050405020304" pitchFamily="18" charset="0"/>
                <a:cs typeface="Times New Roman" panose="02020603050405020304" pitchFamily="18" charset="0"/>
              </a:rPr>
              <a:t>UML DIAGRAMS</a:t>
            </a:r>
          </a:p>
        </p:txBody>
      </p:sp>
      <p:pic>
        <p:nvPicPr>
          <p:cNvPr id="6" name="Content Placeholder 5">
            <a:extLst>
              <a:ext uri="{FF2B5EF4-FFF2-40B4-BE49-F238E27FC236}">
                <a16:creationId xmlns:a16="http://schemas.microsoft.com/office/drawing/2014/main" id="{E055D968-B7EE-4382-9481-5ADD9FE38BD7}"/>
              </a:ext>
            </a:extLst>
          </p:cNvPr>
          <p:cNvPicPr>
            <a:picLocks noGrp="1" noChangeAspect="1"/>
          </p:cNvPicPr>
          <p:nvPr>
            <p:ph idx="1"/>
          </p:nvPr>
        </p:nvPicPr>
        <p:blipFill>
          <a:blip r:embed="rId2"/>
          <a:stretch>
            <a:fillRect/>
          </a:stretch>
        </p:blipFill>
        <p:spPr>
          <a:xfrm>
            <a:off x="2139885" y="1404602"/>
            <a:ext cx="6438507" cy="5269572"/>
          </a:xfrm>
        </p:spPr>
      </p:pic>
      <p:cxnSp>
        <p:nvCxnSpPr>
          <p:cNvPr id="5" name="Straight Connector 4">
            <a:extLst>
              <a:ext uri="{FF2B5EF4-FFF2-40B4-BE49-F238E27FC236}">
                <a16:creationId xmlns:a16="http://schemas.microsoft.com/office/drawing/2014/main" id="{30B52825-28BA-46BC-80A8-847CD240B5EA}"/>
              </a:ext>
            </a:extLst>
          </p:cNvPr>
          <p:cNvCxnSpPr>
            <a:cxnSpLocks/>
          </p:cNvCxnSpPr>
          <p:nvPr/>
        </p:nvCxnSpPr>
        <p:spPr>
          <a:xfrm>
            <a:off x="677334" y="1219200"/>
            <a:ext cx="883612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4211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3CF5-5449-4C1C-9C7E-D383163C6C98}"/>
              </a:ext>
            </a:extLst>
          </p:cNvPr>
          <p:cNvSpPr>
            <a:spLocks noGrp="1"/>
          </p:cNvSpPr>
          <p:nvPr>
            <p:ph type="title"/>
          </p:nvPr>
        </p:nvSpPr>
        <p:spPr>
          <a:xfrm>
            <a:off x="2995662" y="655782"/>
            <a:ext cx="4116338" cy="794327"/>
          </a:xfrm>
        </p:spPr>
        <p:txBody>
          <a:bodyPr/>
          <a:lstStyle/>
          <a:p>
            <a:r>
              <a:rPr lang="en-IN" dirty="0">
                <a:solidFill>
                  <a:schemeClr val="tx1"/>
                </a:solidFill>
                <a:latin typeface="Times New Roman" panose="02020603050405020304" pitchFamily="18" charset="0"/>
                <a:cs typeface="Times New Roman" panose="02020603050405020304" pitchFamily="18" charset="0"/>
              </a:rPr>
              <a:t>OUTPUT SCREEN</a:t>
            </a:r>
          </a:p>
        </p:txBody>
      </p:sp>
      <p:pic>
        <p:nvPicPr>
          <p:cNvPr id="7" name="Content Placeholder 6">
            <a:extLst>
              <a:ext uri="{FF2B5EF4-FFF2-40B4-BE49-F238E27FC236}">
                <a16:creationId xmlns:a16="http://schemas.microsoft.com/office/drawing/2014/main" id="{CCF71B90-9935-447A-8D95-A3B427E21EFB}"/>
              </a:ext>
            </a:extLst>
          </p:cNvPr>
          <p:cNvPicPr>
            <a:picLocks noGrp="1" noChangeAspect="1"/>
          </p:cNvPicPr>
          <p:nvPr>
            <p:ph idx="1"/>
          </p:nvPr>
        </p:nvPicPr>
        <p:blipFill>
          <a:blip r:embed="rId2"/>
          <a:stretch>
            <a:fillRect/>
          </a:stretch>
        </p:blipFill>
        <p:spPr>
          <a:xfrm>
            <a:off x="1460285" y="1681018"/>
            <a:ext cx="7766842" cy="4361007"/>
          </a:xfrm>
        </p:spPr>
      </p:pic>
      <p:cxnSp>
        <p:nvCxnSpPr>
          <p:cNvPr id="5" name="Straight Connector 4">
            <a:extLst>
              <a:ext uri="{FF2B5EF4-FFF2-40B4-BE49-F238E27FC236}">
                <a16:creationId xmlns:a16="http://schemas.microsoft.com/office/drawing/2014/main" id="{21CBAD99-1268-4C28-A50D-71216E680274}"/>
              </a:ext>
            </a:extLst>
          </p:cNvPr>
          <p:cNvCxnSpPr/>
          <p:nvPr/>
        </p:nvCxnSpPr>
        <p:spPr>
          <a:xfrm>
            <a:off x="1016000" y="1376218"/>
            <a:ext cx="766618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47848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A88F2-0B0B-4F7C-AF4D-6B25B5C5482E}"/>
              </a:ext>
            </a:extLst>
          </p:cNvPr>
          <p:cNvSpPr>
            <a:spLocks noGrp="1"/>
          </p:cNvSpPr>
          <p:nvPr>
            <p:ph type="title"/>
          </p:nvPr>
        </p:nvSpPr>
        <p:spPr>
          <a:xfrm>
            <a:off x="3873910" y="546759"/>
            <a:ext cx="2625213" cy="565603"/>
          </a:xfrm>
        </p:spPr>
        <p:txBody>
          <a:bodyPr>
            <a:normAutofit/>
          </a:bodyPr>
          <a:lstStyle/>
          <a:p>
            <a:r>
              <a:rPr lang="en-IN" sz="2800" dirty="0">
                <a:solidFill>
                  <a:schemeClr val="tx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27C7AD55-4530-48B0-A917-8AEABB1760B9}"/>
              </a:ext>
            </a:extLst>
          </p:cNvPr>
          <p:cNvSpPr>
            <a:spLocks noGrp="1"/>
          </p:cNvSpPr>
          <p:nvPr>
            <p:ph idx="1"/>
          </p:nvPr>
        </p:nvSpPr>
        <p:spPr>
          <a:xfrm>
            <a:off x="677334" y="1659121"/>
            <a:ext cx="9676630" cy="4382241"/>
          </a:xfrm>
        </p:spPr>
        <p:txBody>
          <a:bodyPr>
            <a:normAutofit/>
          </a:bodyPr>
          <a:lstStyle/>
          <a:p>
            <a:pPr>
              <a:lnSpc>
                <a:spcPct val="150000"/>
              </a:lnSpc>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This example shows how a simple agent can learn the mechanism of a process</a:t>
            </a:r>
            <a:r>
              <a:rPr lang="en-US" sz="2000" dirty="0">
                <a:solidFill>
                  <a:schemeClr val="tx1"/>
                </a:solidFill>
                <a:latin typeface="Times New Roman" panose="02020603050405020304" pitchFamily="18" charset="0"/>
                <a:cs typeface="Times New Roman" panose="02020603050405020304" pitchFamily="18" charset="0"/>
              </a:rPr>
              <a:t>.</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a:t>
            </a:r>
            <a:r>
              <a:rPr lang="en-US" sz="2000" b="0" i="0" dirty="0">
                <a:solidFill>
                  <a:schemeClr val="tx1"/>
                </a:solidFill>
                <a:effectLst/>
                <a:latin typeface="Times New Roman" panose="02020603050405020304" pitchFamily="18" charset="0"/>
                <a:cs typeface="Times New Roman" panose="02020603050405020304" pitchFamily="18" charset="0"/>
              </a:rPr>
              <a:t>n this phase, the agent is often taking random actions to explore the board and store in its memory many different states, actions, and rewards. </a:t>
            </a:r>
          </a:p>
          <a:p>
            <a:pPr>
              <a:lnSpc>
                <a:spcPct val="150000"/>
              </a:lnSpc>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During the last </a:t>
            </a:r>
            <a:r>
              <a:rPr lang="en-US" sz="2000" dirty="0">
                <a:solidFill>
                  <a:schemeClr val="tx1"/>
                </a:solidFill>
                <a:latin typeface="Times New Roman" panose="02020603050405020304" pitchFamily="18" charset="0"/>
                <a:cs typeface="Times New Roman" panose="02020603050405020304" pitchFamily="18" charset="0"/>
              </a:rPr>
              <a:t>some</a:t>
            </a:r>
            <a:r>
              <a:rPr lang="en-US" sz="2000" b="0" i="0" dirty="0">
                <a:solidFill>
                  <a:schemeClr val="tx1"/>
                </a:solidFill>
                <a:effectLst/>
                <a:latin typeface="Times New Roman" panose="02020603050405020304" pitchFamily="18" charset="0"/>
                <a:cs typeface="Times New Roman" panose="02020603050405020304" pitchFamily="18" charset="0"/>
              </a:rPr>
              <a:t> games, the agent is not taking random actions anymore, but it only chooses what to do based on its neural network (its policy).</a:t>
            </a: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F5FB4C8-E3AC-476B-A742-B670F1BC93CB}"/>
              </a:ext>
            </a:extLst>
          </p:cNvPr>
          <p:cNvCxnSpPr>
            <a:cxnSpLocks/>
          </p:cNvCxnSpPr>
          <p:nvPr/>
        </p:nvCxnSpPr>
        <p:spPr>
          <a:xfrm>
            <a:off x="1025494" y="1272531"/>
            <a:ext cx="840876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55008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7754-28BD-48DB-B42D-50BC142CA33B}"/>
              </a:ext>
            </a:extLst>
          </p:cNvPr>
          <p:cNvSpPr>
            <a:spLocks noGrp="1"/>
          </p:cNvSpPr>
          <p:nvPr>
            <p:ph type="title"/>
          </p:nvPr>
        </p:nvSpPr>
        <p:spPr>
          <a:xfrm>
            <a:off x="3223491" y="1412689"/>
            <a:ext cx="4562764" cy="689487"/>
          </a:xfrm>
        </p:spPr>
        <p:txBody>
          <a:bodyPr>
            <a:noAutofit/>
          </a:bodyPr>
          <a:lstStyle/>
          <a:p>
            <a:r>
              <a:rPr kumimoji="0" lang="en-IN" sz="2800" b="0" i="0" u="none" strike="noStrike" kern="1200" cap="none" spc="-5"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FUTURE ENHANCEMENT</a:t>
            </a:r>
            <a:endParaRPr lang="en-IN" sz="2800" dirty="0"/>
          </a:p>
        </p:txBody>
      </p:sp>
      <p:sp>
        <p:nvSpPr>
          <p:cNvPr id="3" name="Content Placeholder 2">
            <a:extLst>
              <a:ext uri="{FF2B5EF4-FFF2-40B4-BE49-F238E27FC236}">
                <a16:creationId xmlns:a16="http://schemas.microsoft.com/office/drawing/2014/main" id="{3805A31C-F58E-46E1-AB9C-EEE673B4CD0D}"/>
              </a:ext>
            </a:extLst>
          </p:cNvPr>
          <p:cNvSpPr>
            <a:spLocks noGrp="1"/>
          </p:cNvSpPr>
          <p:nvPr>
            <p:ph idx="1"/>
          </p:nvPr>
        </p:nvSpPr>
        <p:spPr>
          <a:xfrm>
            <a:off x="857839" y="2696065"/>
            <a:ext cx="9398523" cy="3167407"/>
          </a:xfrm>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Playing of Games with Multi agent Based type.</a:t>
            </a:r>
          </a:p>
          <a:p>
            <a:pP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Developing Virtual Environment Based games.</a:t>
            </a:r>
          </a:p>
          <a:p>
            <a:pPr>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Agent can give instructions to human For Better Accuracy to play games.</a:t>
            </a:r>
          </a:p>
        </p:txBody>
      </p:sp>
      <p:cxnSp>
        <p:nvCxnSpPr>
          <p:cNvPr id="5" name="Straight Connector 4">
            <a:extLst>
              <a:ext uri="{FF2B5EF4-FFF2-40B4-BE49-F238E27FC236}">
                <a16:creationId xmlns:a16="http://schemas.microsoft.com/office/drawing/2014/main" id="{144474A8-8E65-46E4-9FBD-54805A6257C0}"/>
              </a:ext>
            </a:extLst>
          </p:cNvPr>
          <p:cNvCxnSpPr>
            <a:cxnSpLocks/>
          </p:cNvCxnSpPr>
          <p:nvPr/>
        </p:nvCxnSpPr>
        <p:spPr>
          <a:xfrm flipV="1">
            <a:off x="1302327" y="2037520"/>
            <a:ext cx="8405091" cy="6465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7109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FC31-B436-4E39-82ED-C460DC3AB83B}"/>
              </a:ext>
            </a:extLst>
          </p:cNvPr>
          <p:cNvSpPr>
            <a:spLocks noGrp="1"/>
          </p:cNvSpPr>
          <p:nvPr>
            <p:ph type="title"/>
          </p:nvPr>
        </p:nvSpPr>
        <p:spPr>
          <a:xfrm>
            <a:off x="2715491" y="816639"/>
            <a:ext cx="5800436" cy="651943"/>
          </a:xfrm>
        </p:spPr>
        <p:txBody>
          <a:bodyPr>
            <a:normAutofit/>
          </a:bodyPr>
          <a:lstStyle/>
          <a:p>
            <a:r>
              <a:rPr lang="en-IN" sz="2800" spc="-5" dirty="0">
                <a:solidFill>
                  <a:schemeClr val="tx1"/>
                </a:solidFill>
                <a:latin typeface="Times New Roman" panose="02020603050405020304" pitchFamily="18" charset="0"/>
                <a:cs typeface="Times New Roman" panose="02020603050405020304" pitchFamily="18" charset="0"/>
              </a:rPr>
              <a:t>REFERENCES</a:t>
            </a:r>
            <a:r>
              <a:rPr lang="en-IN" sz="2800" spc="-20" dirty="0">
                <a:solidFill>
                  <a:schemeClr val="tx1"/>
                </a:solidFill>
                <a:latin typeface="Times New Roman" panose="02020603050405020304" pitchFamily="18" charset="0"/>
                <a:cs typeface="Times New Roman" panose="02020603050405020304" pitchFamily="18" charset="0"/>
              </a:rPr>
              <a:t> </a:t>
            </a:r>
            <a:r>
              <a:rPr lang="en-IN" sz="2800" dirty="0">
                <a:solidFill>
                  <a:schemeClr val="tx1"/>
                </a:solidFill>
                <a:latin typeface="Times New Roman" panose="02020603050405020304" pitchFamily="18" charset="0"/>
                <a:cs typeface="Times New Roman" panose="02020603050405020304" pitchFamily="18" charset="0"/>
              </a:rPr>
              <a:t>&amp;</a:t>
            </a:r>
            <a:r>
              <a:rPr lang="en-IN" sz="2800" spc="-5" dirty="0">
                <a:solidFill>
                  <a:schemeClr val="tx1"/>
                </a:solidFill>
                <a:latin typeface="Times New Roman" panose="02020603050405020304" pitchFamily="18" charset="0"/>
                <a:cs typeface="Times New Roman" panose="02020603050405020304" pitchFamily="18" charset="0"/>
              </a:rPr>
              <a:t> BIBLOGRAPHY</a:t>
            </a:r>
            <a:endParaRPr lang="en-IN" sz="2800" dirty="0"/>
          </a:p>
        </p:txBody>
      </p:sp>
      <p:sp>
        <p:nvSpPr>
          <p:cNvPr id="3" name="Content Placeholder 2">
            <a:extLst>
              <a:ext uri="{FF2B5EF4-FFF2-40B4-BE49-F238E27FC236}">
                <a16:creationId xmlns:a16="http://schemas.microsoft.com/office/drawing/2014/main" id="{70BD0B34-BC20-4791-80E0-B24C6A8B01E4}"/>
              </a:ext>
            </a:extLst>
          </p:cNvPr>
          <p:cNvSpPr>
            <a:spLocks noGrp="1"/>
          </p:cNvSpPr>
          <p:nvPr>
            <p:ph idx="1"/>
          </p:nvPr>
        </p:nvSpPr>
        <p:spPr>
          <a:xfrm>
            <a:off x="980387" y="1320800"/>
            <a:ext cx="10303497" cy="4720563"/>
          </a:xfrm>
        </p:spPr>
        <p:txBody>
          <a:bodyPr/>
          <a:lstStyle/>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Times New Roman" panose="02020603050405020304" pitchFamily="18" charset="0"/>
                <a:cs typeface="Times New Roman" panose="02020603050405020304" pitchFamily="18" charset="0"/>
              </a:rPr>
              <a:t>1.https://towardsdatascience.com/introduction-to-various- reinforcement-learning-algorithms-</a:t>
            </a:r>
            <a:r>
              <a:rPr lang="en-IN" dirty="0" err="1">
                <a:solidFill>
                  <a:schemeClr val="tx1"/>
                </a:solidFill>
                <a:latin typeface="Times New Roman" panose="02020603050405020304" pitchFamily="18" charset="0"/>
                <a:cs typeface="Times New Roman" panose="02020603050405020304" pitchFamily="18" charset="0"/>
              </a:rPr>
              <a:t>i</a:t>
            </a:r>
            <a:r>
              <a:rPr lang="en-IN" dirty="0">
                <a:solidFill>
                  <a:schemeClr val="tx1"/>
                </a:solidFill>
                <a:latin typeface="Times New Roman" panose="02020603050405020304" pitchFamily="18" charset="0"/>
                <a:cs typeface="Times New Roman" panose="02020603050405020304" pitchFamily="18" charset="0"/>
              </a:rPr>
              <a:t>-q-learning-</a:t>
            </a:r>
            <a:r>
              <a:rPr lang="en-IN" dirty="0" err="1">
                <a:solidFill>
                  <a:schemeClr val="tx1"/>
                </a:solidFill>
                <a:latin typeface="Times New Roman" panose="02020603050405020304" pitchFamily="18" charset="0"/>
                <a:cs typeface="Times New Roman" panose="02020603050405020304" pitchFamily="18" charset="0"/>
              </a:rPr>
              <a:t>sarsa</a:t>
            </a:r>
            <a:r>
              <a:rPr lang="en-IN" dirty="0">
                <a:solidFill>
                  <a:schemeClr val="tx1"/>
                </a:solidFill>
                <a:latin typeface="Times New Roman" panose="02020603050405020304" pitchFamily="18" charset="0"/>
                <a:cs typeface="Times New Roman" panose="02020603050405020304" pitchFamily="18" charset="0"/>
              </a:rPr>
              <a:t>-</a:t>
            </a:r>
            <a:r>
              <a:rPr lang="en-IN" dirty="0" err="1">
                <a:solidFill>
                  <a:schemeClr val="tx1"/>
                </a:solidFill>
                <a:latin typeface="Times New Roman" panose="02020603050405020304" pitchFamily="18" charset="0"/>
                <a:cs typeface="Times New Roman" panose="02020603050405020304" pitchFamily="18" charset="0"/>
              </a:rPr>
              <a:t>dqn-ddpg</a:t>
            </a:r>
            <a:r>
              <a:rPr lang="en-IN" dirty="0">
                <a:solidFill>
                  <a:schemeClr val="tx1"/>
                </a:solidFill>
                <a:latin typeface="Times New Roman" panose="02020603050405020304" pitchFamily="18" charset="0"/>
                <a:cs typeface="Times New Roman" panose="02020603050405020304" pitchFamily="18" charset="0"/>
              </a:rPr>
              <a:t>- 72a5e0cb6287.</a:t>
            </a: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Times New Roman" panose="02020603050405020304" pitchFamily="18" charset="0"/>
                <a:cs typeface="Times New Roman" panose="02020603050405020304" pitchFamily="18" charset="0"/>
              </a:rPr>
              <a:t>2.https://towardsdatascience.com/how-to-teach-an-ai-to-play-games-deep-reinforcement- learning.</a:t>
            </a: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Times New Roman" panose="02020603050405020304" pitchFamily="18" charset="0"/>
                <a:cs typeface="Times New Roman" panose="02020603050405020304" pitchFamily="18" charset="0"/>
              </a:rPr>
              <a:t>3. https://hackernoon.com/choosing-the- right-machine-learning-algorithm-68126944ce1f.</a:t>
            </a: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dirty="0">
                <a:solidFill>
                  <a:schemeClr val="tx1"/>
                </a:solidFill>
                <a:latin typeface="Times New Roman" panose="02020603050405020304" pitchFamily="18" charset="0"/>
                <a:cs typeface="Times New Roman" panose="02020603050405020304" pitchFamily="18" charset="0"/>
              </a:rPr>
              <a:t>4.https://www.kaggle.com/learn</a:t>
            </a:r>
            <a:r>
              <a:rPr lang="en-IN">
                <a:solidFill>
                  <a:schemeClr val="tx1"/>
                </a:solidFill>
                <a:latin typeface="Times New Roman" panose="02020603050405020304" pitchFamily="18" charset="0"/>
                <a:cs typeface="Times New Roman" panose="02020603050405020304" pitchFamily="18" charset="0"/>
              </a:rPr>
              <a:t>/intro-to-game-ai-and-reinforcement-learning.</a:t>
            </a: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cxnSp>
        <p:nvCxnSpPr>
          <p:cNvPr id="5" name="Straight Connector 4">
            <a:extLst>
              <a:ext uri="{FF2B5EF4-FFF2-40B4-BE49-F238E27FC236}">
                <a16:creationId xmlns:a16="http://schemas.microsoft.com/office/drawing/2014/main" id="{4E3B82A1-C4B3-42D5-8D26-54341AE3A490}"/>
              </a:ext>
            </a:extLst>
          </p:cNvPr>
          <p:cNvCxnSpPr>
            <a:cxnSpLocks/>
          </p:cNvCxnSpPr>
          <p:nvPr/>
        </p:nvCxnSpPr>
        <p:spPr>
          <a:xfrm flipV="1">
            <a:off x="1431636" y="1320800"/>
            <a:ext cx="8128000" cy="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74193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0622-EE6B-41F5-B92D-35E41C259A69}"/>
              </a:ext>
            </a:extLst>
          </p:cNvPr>
          <p:cNvSpPr>
            <a:spLocks noGrp="1"/>
          </p:cNvSpPr>
          <p:nvPr>
            <p:ph type="title"/>
          </p:nvPr>
        </p:nvSpPr>
        <p:spPr>
          <a:xfrm>
            <a:off x="3313471" y="2615380"/>
            <a:ext cx="4660490" cy="993059"/>
          </a:xfrm>
        </p:spPr>
        <p:txBody>
          <a:bodyPr>
            <a:noAutofit/>
          </a:bodyPr>
          <a:lstStyle/>
          <a:p>
            <a:r>
              <a:rPr lang="en-IN" sz="6000" dirty="0">
                <a:solidFill>
                  <a:schemeClr val="accent2">
                    <a:lumMod val="50000"/>
                  </a:schemeClr>
                </a:solidFill>
                <a:latin typeface="Algerian" panose="04020705040A02060702" pitchFamily="82" charset="0"/>
                <a:cs typeface="Times New Roman" panose="02020603050405020304" pitchFamily="18" charset="0"/>
              </a:rPr>
              <a:t>THANK</a:t>
            </a:r>
            <a:r>
              <a:rPr lang="en-IN" sz="6000" dirty="0">
                <a:latin typeface="Algerian" panose="04020705040A02060702" pitchFamily="82" charset="0"/>
                <a:cs typeface="Times New Roman" panose="02020603050405020304" pitchFamily="18" charset="0"/>
              </a:rPr>
              <a:t> </a:t>
            </a:r>
            <a:r>
              <a:rPr lang="en-IN" sz="6000" dirty="0">
                <a:solidFill>
                  <a:schemeClr val="accent2">
                    <a:lumMod val="50000"/>
                  </a:schemeClr>
                </a:solidFill>
                <a:latin typeface="Algerian" panose="04020705040A02060702" pitchFamily="82" charset="0"/>
                <a:cs typeface="Times New Roman" panose="02020603050405020304" pitchFamily="18" charset="0"/>
              </a:rPr>
              <a:t>YOU</a:t>
            </a:r>
          </a:p>
        </p:txBody>
      </p:sp>
      <p:sp>
        <p:nvSpPr>
          <p:cNvPr id="4" name="Rectangle 3">
            <a:extLst>
              <a:ext uri="{FF2B5EF4-FFF2-40B4-BE49-F238E27FC236}">
                <a16:creationId xmlns:a16="http://schemas.microsoft.com/office/drawing/2014/main" id="{21CA05CB-9720-44EB-8AFB-F08859215078}"/>
              </a:ext>
            </a:extLst>
          </p:cNvPr>
          <p:cNvSpPr/>
          <p:nvPr/>
        </p:nvSpPr>
        <p:spPr>
          <a:xfrm>
            <a:off x="2792361" y="2172929"/>
            <a:ext cx="5368413" cy="202544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33636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04F6-9016-4899-B156-65740F669BEE}"/>
              </a:ext>
            </a:extLst>
          </p:cNvPr>
          <p:cNvSpPr>
            <a:spLocks noGrp="1"/>
          </p:cNvSpPr>
          <p:nvPr>
            <p:ph type="title"/>
          </p:nvPr>
        </p:nvSpPr>
        <p:spPr>
          <a:xfrm>
            <a:off x="3844411" y="1225488"/>
            <a:ext cx="2377279" cy="658729"/>
          </a:xfrm>
        </p:spPr>
        <p:txBody>
          <a:bodyPr>
            <a:noAutofit/>
          </a:bodyPr>
          <a:lstStyle/>
          <a:p>
            <a:pPr algn="ctr"/>
            <a:r>
              <a:rPr lang="en-IN" sz="3200" dirty="0">
                <a:solidFill>
                  <a:schemeClr val="tx1"/>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230A0FC2-8078-4385-830C-FF8192F64637}"/>
              </a:ext>
            </a:extLst>
          </p:cNvPr>
          <p:cNvSpPr>
            <a:spLocks noGrp="1"/>
          </p:cNvSpPr>
          <p:nvPr>
            <p:ph idx="1"/>
          </p:nvPr>
        </p:nvSpPr>
        <p:spPr>
          <a:xfrm>
            <a:off x="677334" y="1884217"/>
            <a:ext cx="10220052" cy="3837849"/>
          </a:xfrm>
        </p:spPr>
        <p:txBody>
          <a:bodyPr>
            <a:normAutofit/>
          </a:bodyPr>
          <a:lstStyle/>
          <a:p>
            <a:pPr>
              <a:buFont typeface="Wingdings" panose="05000000000000000000" pitchFamily="2" charset="2"/>
              <a:buChar char="Ø"/>
            </a:pPr>
            <a:endParaRPr lang="en-US"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Reinforcement learning is a self-learning algorithm in which an agent acquires experience through continuous interaction with the environment, </a:t>
            </a:r>
            <a:r>
              <a:rPr lang="en-US" sz="2000" dirty="0">
                <a:solidFill>
                  <a:schemeClr val="tx1"/>
                </a:solidFill>
                <a:latin typeface="Times New Roman" panose="02020603050405020304" pitchFamily="18" charset="0"/>
                <a:cs typeface="Times New Roman" panose="02020603050405020304" pitchFamily="18" charset="0"/>
              </a:rPr>
              <a:t>learn from the observations and rewards</a:t>
            </a:r>
            <a:r>
              <a:rPr lang="en-US" sz="2000" b="0" i="0" dirty="0">
                <a:solidFill>
                  <a:schemeClr val="tx1"/>
                </a:solidFill>
                <a:effectLst/>
                <a:latin typeface="Times New Roman" panose="02020603050405020304" pitchFamily="18" charset="0"/>
                <a:cs typeface="Times New Roman" panose="02020603050405020304" pitchFamily="18" charset="0"/>
              </a:rPr>
              <a:t>.</a:t>
            </a:r>
          </a:p>
          <a:p>
            <a:pPr>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a:t>
            </a:r>
            <a:r>
              <a:rPr lang="en-US" sz="2000" b="0" i="0" dirty="0">
                <a:solidFill>
                  <a:schemeClr val="tx1"/>
                </a:solidFill>
                <a:effectLst/>
                <a:latin typeface="Times New Roman" panose="02020603050405020304" pitchFamily="18" charset="0"/>
                <a:cs typeface="Times New Roman" panose="02020603050405020304" pitchFamily="18" charset="0"/>
              </a:rPr>
              <a:t>e dive into Deep Reinforcement Learning to train the agents to play more complicated games very easy and with high performance when compared human performance</a:t>
            </a:r>
            <a:r>
              <a:rPr lang="en-US" sz="2000" b="0" i="0" dirty="0">
                <a:solidFill>
                  <a:srgbClr val="333333"/>
                </a:solidFill>
                <a:effectLst/>
                <a:latin typeface="Times New Roman" panose="02020603050405020304" pitchFamily="18" charset="0"/>
                <a:cs typeface="Times New Roman" panose="02020603050405020304" pitchFamily="18" charset="0"/>
              </a:rPr>
              <a:t>.</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Using </a:t>
            </a:r>
            <a:r>
              <a:rPr lang="en-US" sz="2000" b="0" i="0" dirty="0">
                <a:solidFill>
                  <a:schemeClr val="tx1"/>
                </a:solidFill>
                <a:effectLst/>
                <a:latin typeface="Times New Roman" panose="02020603050405020304" pitchFamily="18" charset="0"/>
                <a:cs typeface="Times New Roman" panose="02020603050405020304" pitchFamily="18" charset="0"/>
              </a:rPr>
              <a:t>Reinforcement</a:t>
            </a:r>
            <a:r>
              <a:rPr lang="en-US" sz="2000"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Learning  </a:t>
            </a:r>
            <a:r>
              <a:rPr lang="en-US" sz="2000" dirty="0">
                <a:solidFill>
                  <a:schemeClr val="tx1"/>
                </a:solidFill>
                <a:latin typeface="Times New Roman" panose="02020603050405020304" pitchFamily="18" charset="0"/>
                <a:cs typeface="Times New Roman" panose="02020603050405020304" pitchFamily="18" charset="0"/>
              </a:rPr>
              <a:t>in the past years developed like Alpha Go and Chess they can beat World champions.</a:t>
            </a:r>
            <a:endParaRPr lang="en-IN"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8BC07FF0-875C-4304-A7C2-34601567FEAC}"/>
              </a:ext>
            </a:extLst>
          </p:cNvPr>
          <p:cNvCxnSpPr>
            <a:cxnSpLocks/>
          </p:cNvCxnSpPr>
          <p:nvPr/>
        </p:nvCxnSpPr>
        <p:spPr>
          <a:xfrm>
            <a:off x="1210330" y="1884216"/>
            <a:ext cx="8072284" cy="1"/>
          </a:xfrm>
          <a:prstGeom prst="line">
            <a:avLst/>
          </a:prstGeom>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9629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6E67C-18C8-48D9-99CA-9853E513665B}"/>
              </a:ext>
            </a:extLst>
          </p:cNvPr>
          <p:cNvSpPr>
            <a:spLocks noGrp="1"/>
          </p:cNvSpPr>
          <p:nvPr>
            <p:ph type="title"/>
          </p:nvPr>
        </p:nvSpPr>
        <p:spPr>
          <a:xfrm>
            <a:off x="2831690" y="1216059"/>
            <a:ext cx="4876800" cy="843650"/>
          </a:xfrm>
        </p:spPr>
        <p:txBody>
          <a:bodyPr>
            <a:normAutofit/>
          </a:bodyPr>
          <a:lstStyle/>
          <a:p>
            <a:pPr algn="ctr"/>
            <a:r>
              <a:rPr lang="en-IN" sz="3200" dirty="0">
                <a:solidFill>
                  <a:schemeClr val="tx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3C408EF-F220-494E-A6E9-4DBC80C776EC}"/>
              </a:ext>
            </a:extLst>
          </p:cNvPr>
          <p:cNvSpPr>
            <a:spLocks noGrp="1"/>
          </p:cNvSpPr>
          <p:nvPr>
            <p:ph idx="1"/>
          </p:nvPr>
        </p:nvSpPr>
        <p:spPr>
          <a:xfrm>
            <a:off x="677333" y="2200091"/>
            <a:ext cx="10031516" cy="3441849"/>
          </a:xfrm>
        </p:spPr>
        <p:txBody>
          <a:bodyPr/>
          <a:lstStyle/>
          <a:p>
            <a:pPr>
              <a:lnSpc>
                <a:spcPct val="150000"/>
              </a:lnSpc>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Generally we  </a:t>
            </a:r>
            <a:r>
              <a:rPr lang="en-US" sz="2000" dirty="0">
                <a:solidFill>
                  <a:schemeClr val="tx1"/>
                </a:solidFill>
                <a:latin typeface="Times New Roman" panose="02020603050405020304" pitchFamily="18" charset="0"/>
                <a:cs typeface="Times New Roman" panose="02020603050405020304" pitchFamily="18" charset="0"/>
              </a:rPr>
              <a:t>are Playing </a:t>
            </a:r>
            <a:r>
              <a:rPr lang="en-US" sz="2000" b="0" i="0" dirty="0">
                <a:solidFill>
                  <a:schemeClr val="tx1"/>
                </a:solidFill>
                <a:effectLst/>
                <a:latin typeface="Times New Roman" panose="02020603050405020304" pitchFamily="18" charset="0"/>
                <a:cs typeface="Times New Roman" panose="02020603050405020304" pitchFamily="18" charset="0"/>
              </a:rPr>
              <a:t>Games for Entertainments, </a:t>
            </a:r>
            <a:r>
              <a:rPr lang="en-US" sz="2000" dirty="0">
                <a:solidFill>
                  <a:schemeClr val="tx1"/>
                </a:solidFill>
                <a:latin typeface="Times New Roman" panose="02020603050405020304" pitchFamily="18" charset="0"/>
                <a:cs typeface="Times New Roman" panose="02020603050405020304" pitchFamily="18" charset="0"/>
              </a:rPr>
              <a:t>If we are playing any game at certain point we definitely loose that game.</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In the Place human W</a:t>
            </a:r>
            <a:r>
              <a:rPr lang="en-US" sz="2000" b="0" i="0" dirty="0">
                <a:solidFill>
                  <a:schemeClr val="tx1"/>
                </a:solidFill>
                <a:effectLst/>
                <a:latin typeface="Times New Roman" panose="02020603050405020304" pitchFamily="18" charset="0"/>
                <a:cs typeface="Times New Roman" panose="02020603050405020304" pitchFamily="18" charset="0"/>
              </a:rPr>
              <a:t>e Replace  with develop an </a:t>
            </a:r>
            <a:r>
              <a:rPr lang="en-US" sz="2000" i="0" dirty="0">
                <a:solidFill>
                  <a:schemeClr val="tx1"/>
                </a:solidFill>
                <a:effectLst/>
                <a:latin typeface="Times New Roman" panose="02020603050405020304" pitchFamily="18" charset="0"/>
                <a:cs typeface="Times New Roman" panose="02020603050405020304" pitchFamily="18" charset="0"/>
              </a:rPr>
              <a:t>AI agent, </a:t>
            </a:r>
            <a:r>
              <a:rPr lang="en-US" sz="2000" b="0" i="0" dirty="0">
                <a:solidFill>
                  <a:schemeClr val="tx1"/>
                </a:solidFill>
                <a:effectLst/>
                <a:latin typeface="Times New Roman" panose="02020603050405020304" pitchFamily="18" charset="0"/>
                <a:cs typeface="Times New Roman" panose="02020603050405020304" pitchFamily="18" charset="0"/>
              </a:rPr>
              <a:t>that is able to learn how to play the popular game with High accuracy. </a:t>
            </a:r>
          </a:p>
          <a:p>
            <a:pPr>
              <a:lnSpc>
                <a:spcPct val="150000"/>
              </a:lnSpc>
              <a:buFont typeface="Wingdings" panose="05000000000000000000" pitchFamily="2" charset="2"/>
              <a:buChar char="Ø"/>
            </a:pPr>
            <a:r>
              <a:rPr lang="en-US" sz="2000" b="0" i="0" dirty="0">
                <a:solidFill>
                  <a:schemeClr val="tx1"/>
                </a:solidFill>
                <a:effectLst/>
                <a:latin typeface="Times New Roman" panose="02020603050405020304" pitchFamily="18" charset="0"/>
                <a:cs typeface="Times New Roman" panose="02020603050405020304" pitchFamily="18" charset="0"/>
              </a:rPr>
              <a:t>To do it, we implement </a:t>
            </a:r>
            <a:r>
              <a:rPr lang="en-US" sz="2000" dirty="0">
                <a:solidFill>
                  <a:schemeClr val="tx1"/>
                </a:solidFill>
                <a:latin typeface="Times New Roman" panose="02020603050405020304" pitchFamily="18" charset="0"/>
                <a:cs typeface="Times New Roman" panose="02020603050405020304" pitchFamily="18" charset="0"/>
              </a:rPr>
              <a:t>R</a:t>
            </a:r>
            <a:r>
              <a:rPr lang="en-US" sz="2000" b="0" i="0" dirty="0">
                <a:solidFill>
                  <a:schemeClr val="tx1"/>
                </a:solidFill>
                <a:effectLst/>
                <a:latin typeface="Times New Roman" panose="02020603050405020304" pitchFamily="18" charset="0"/>
                <a:cs typeface="Times New Roman" panose="02020603050405020304" pitchFamily="18" charset="0"/>
              </a:rPr>
              <a:t>einforcement Learning Algorithms  using </a:t>
            </a:r>
            <a:r>
              <a:rPr lang="en-US" sz="2000" dirty="0">
                <a:solidFill>
                  <a:schemeClr val="tx1"/>
                </a:solidFill>
                <a:latin typeface="Times New Roman" panose="02020603050405020304" pitchFamily="18" charset="0"/>
                <a:cs typeface="Times New Roman" panose="02020603050405020304" pitchFamily="18" charset="0"/>
              </a:rPr>
              <a:t>like </a:t>
            </a:r>
            <a:r>
              <a:rPr lang="en-US" sz="2000" b="0" i="0" dirty="0">
                <a:solidFill>
                  <a:schemeClr val="tx1"/>
                </a:solidFill>
                <a:effectLst/>
                <a:latin typeface="Times New Roman" panose="02020603050405020304" pitchFamily="18" charset="0"/>
                <a:cs typeface="Times New Roman" panose="02020603050405020304" pitchFamily="18" charset="0"/>
              </a:rPr>
              <a:t> Keras on top of Tensorflow and PyTorch.</a:t>
            </a:r>
            <a:endParaRPr lang="en-IN" sz="2000"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F7419D64-502D-4942-AB6E-8FF3725780A6}"/>
              </a:ext>
            </a:extLst>
          </p:cNvPr>
          <p:cNvCxnSpPr>
            <a:cxnSpLocks/>
          </p:cNvCxnSpPr>
          <p:nvPr/>
        </p:nvCxnSpPr>
        <p:spPr>
          <a:xfrm flipV="1">
            <a:off x="1204221" y="1781581"/>
            <a:ext cx="8320273" cy="2949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6537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F069-5121-4AB6-A69C-B5832692B3F2}"/>
              </a:ext>
            </a:extLst>
          </p:cNvPr>
          <p:cNvSpPr>
            <a:spLocks noGrp="1"/>
          </p:cNvSpPr>
          <p:nvPr>
            <p:ph type="title"/>
          </p:nvPr>
        </p:nvSpPr>
        <p:spPr>
          <a:xfrm>
            <a:off x="3431457" y="905162"/>
            <a:ext cx="3470787" cy="716245"/>
          </a:xfrm>
        </p:spPr>
        <p:txBody>
          <a:bodyPr>
            <a:noAutofit/>
          </a:bodyPr>
          <a:lstStyle/>
          <a:p>
            <a:pPr algn="ctr"/>
            <a:r>
              <a:rPr lang="en-IN" sz="2800" dirty="0">
                <a:solidFill>
                  <a:schemeClr val="tx1"/>
                </a:solidFill>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F50D56E2-7FD8-49C1-A60A-57C2C8A3C519}"/>
              </a:ext>
            </a:extLst>
          </p:cNvPr>
          <p:cNvSpPr>
            <a:spLocks noGrp="1"/>
          </p:cNvSpPr>
          <p:nvPr>
            <p:ph idx="1"/>
          </p:nvPr>
        </p:nvSpPr>
        <p:spPr>
          <a:xfrm>
            <a:off x="677334" y="1979630"/>
            <a:ext cx="8891540" cy="3762408"/>
          </a:xfrm>
        </p:spPr>
        <p:txBody>
          <a:bodyPr/>
          <a:lstStyle/>
          <a:p>
            <a:pPr>
              <a:lnSpc>
                <a:spcPct val="150000"/>
              </a:lnSpc>
              <a:buFont typeface="Wingdings" panose="05000000000000000000" pitchFamily="2" charset="2"/>
              <a:buChar char="Ø"/>
            </a:pPr>
            <a:r>
              <a:rPr lang="en-IN" sz="2000" b="1" dirty="0">
                <a:solidFill>
                  <a:schemeClr val="accent1">
                    <a:lumMod val="75000"/>
                  </a:schemeClr>
                </a:solidFill>
                <a:latin typeface="Times New Roman" panose="02020603050405020304" pitchFamily="18" charset="0"/>
                <a:cs typeface="Times New Roman" panose="02020603050405020304" pitchFamily="18" charset="0"/>
              </a:rPr>
              <a:t>Non Machine Learning Techniques:</a:t>
            </a:r>
          </a:p>
          <a:p>
            <a:pPr marL="0" indent="0">
              <a:lnSpc>
                <a:spcPct val="150000"/>
              </a:lnSpc>
              <a:buNone/>
            </a:pPr>
            <a:r>
              <a:rPr lang="en-IN" dirty="0">
                <a:solidFill>
                  <a:schemeClr val="tx1"/>
                </a:solidFill>
                <a:latin typeface="Times New Roman" panose="02020603050405020304" pitchFamily="18" charset="0"/>
                <a:cs typeface="Times New Roman" panose="02020603050405020304" pitchFamily="18" charset="0"/>
              </a:rPr>
              <a:t>      This are mostly Based on the Graph Theory ,Using Cyclic Paths, Hamilton Cycle.</a:t>
            </a:r>
          </a:p>
          <a:p>
            <a:pPr>
              <a:lnSpc>
                <a:spcPct val="150000"/>
              </a:lnSpc>
              <a:buFont typeface="Wingdings" panose="05000000000000000000" pitchFamily="2" charset="2"/>
              <a:buChar char="Ø"/>
            </a:pPr>
            <a:r>
              <a:rPr lang="en-IN" sz="2000" b="1" dirty="0">
                <a:solidFill>
                  <a:schemeClr val="accent1">
                    <a:lumMod val="75000"/>
                  </a:schemeClr>
                </a:solidFill>
                <a:latin typeface="Times New Roman" panose="02020603050405020304" pitchFamily="18" charset="0"/>
                <a:cs typeface="Times New Roman" panose="02020603050405020304" pitchFamily="18" charset="0"/>
              </a:rPr>
              <a:t>Genetic Algorithms</a:t>
            </a:r>
            <a:r>
              <a:rPr lang="en-IN" sz="2000" dirty="0">
                <a:solidFill>
                  <a:schemeClr val="accent1">
                    <a:lumMod val="75000"/>
                  </a:schemeClr>
                </a:solidFill>
                <a:latin typeface="Times New Roman" panose="02020603050405020304" pitchFamily="18" charset="0"/>
                <a:cs typeface="Times New Roman" panose="02020603050405020304" pitchFamily="18" charset="0"/>
              </a:rPr>
              <a:t>:</a:t>
            </a:r>
          </a:p>
          <a:p>
            <a:pPr marL="0" indent="0">
              <a:lnSpc>
                <a:spcPct val="150000"/>
              </a:lnSpc>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This approach is modeled </a:t>
            </a:r>
            <a:r>
              <a:rPr lang="en-US" dirty="0">
                <a:solidFill>
                  <a:srgbClr val="000000"/>
                </a:solidFill>
                <a:latin typeface="Times New Roman" panose="02020603050405020304" pitchFamily="18" charset="0"/>
                <a:ea typeface="Times New Roman" panose="02020603050405020304" pitchFamily="18" charset="0"/>
              </a:rPr>
              <a:t>less</a:t>
            </a:r>
            <a:r>
              <a:rPr lang="en-US" sz="1800" dirty="0">
                <a:solidFill>
                  <a:srgbClr val="000000"/>
                </a:solidFill>
                <a:effectLst/>
                <a:latin typeface="Times New Roman" panose="02020603050405020304" pitchFamily="18" charset="0"/>
                <a:ea typeface="Times New Roman" panose="02020603050405020304" pitchFamily="18" charset="0"/>
              </a:rPr>
              <a:t> of biological evolution and natural selection.</a:t>
            </a: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4A15571-C3F1-4717-B93F-705F8C002A59}"/>
              </a:ext>
            </a:extLst>
          </p:cNvPr>
          <p:cNvCxnSpPr/>
          <p:nvPr/>
        </p:nvCxnSpPr>
        <p:spPr>
          <a:xfrm>
            <a:off x="1114690" y="1498858"/>
            <a:ext cx="8310441" cy="0"/>
          </a:xfrm>
          <a:prstGeom prst="line">
            <a:avLst/>
          </a:prstGeom>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5E6859FC-1333-4380-BF10-4A3E6D8C3B60}"/>
              </a:ext>
            </a:extLst>
          </p:cNvPr>
          <p:cNvPicPr>
            <a:picLocks noChangeAspect="1"/>
          </p:cNvPicPr>
          <p:nvPr/>
        </p:nvPicPr>
        <p:blipFill>
          <a:blip r:embed="rId2"/>
          <a:stretch>
            <a:fillRect/>
          </a:stretch>
        </p:blipFill>
        <p:spPr>
          <a:xfrm>
            <a:off x="9698181" y="905163"/>
            <a:ext cx="2272145" cy="4688944"/>
          </a:xfrm>
          <a:prstGeom prst="rect">
            <a:avLst/>
          </a:prstGeom>
        </p:spPr>
      </p:pic>
    </p:spTree>
    <p:extLst>
      <p:ext uri="{BB962C8B-B14F-4D97-AF65-F5344CB8AC3E}">
        <p14:creationId xmlns:p14="http://schemas.microsoft.com/office/powerpoint/2010/main" val="395906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AA21B-52C4-41C9-95A7-D5293DBABFC0}"/>
              </a:ext>
            </a:extLst>
          </p:cNvPr>
          <p:cNvSpPr>
            <a:spLocks noGrp="1"/>
          </p:cNvSpPr>
          <p:nvPr>
            <p:ph type="title"/>
          </p:nvPr>
        </p:nvSpPr>
        <p:spPr>
          <a:xfrm>
            <a:off x="3913238" y="707011"/>
            <a:ext cx="3195485" cy="810704"/>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DISADVANTAGES</a:t>
            </a:r>
          </a:p>
        </p:txBody>
      </p:sp>
      <p:sp>
        <p:nvSpPr>
          <p:cNvPr id="3" name="Content Placeholder 2">
            <a:extLst>
              <a:ext uri="{FF2B5EF4-FFF2-40B4-BE49-F238E27FC236}">
                <a16:creationId xmlns:a16="http://schemas.microsoft.com/office/drawing/2014/main" id="{1F1CE70D-C713-409D-9747-CFCAD41148D5}"/>
              </a:ext>
            </a:extLst>
          </p:cNvPr>
          <p:cNvSpPr>
            <a:spLocks noGrp="1"/>
          </p:cNvSpPr>
          <p:nvPr>
            <p:ph idx="1"/>
          </p:nvPr>
        </p:nvSpPr>
        <p:spPr>
          <a:xfrm>
            <a:off x="1422400" y="1951350"/>
            <a:ext cx="9390144" cy="4090012"/>
          </a:xfrm>
        </p:spPr>
        <p:txBody>
          <a:bodyPr/>
          <a:lstStyle/>
          <a:p>
            <a:pPr algn="l">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Non Machine Learning Techniques ,does not any standard algorithm. </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And also Very slow for Larger game boards.</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Genetic Algorithms not always produce a good Performance</a:t>
            </a:r>
            <a:r>
              <a:rPr lang="en-US" dirty="0">
                <a:solidFill>
                  <a:schemeClr val="tx1"/>
                </a:solidFill>
                <a:latin typeface="Times New Roman" panose="02020603050405020304" pitchFamily="18" charset="0"/>
                <a:cs typeface="Times New Roman" panose="02020603050405020304" pitchFamily="18" charset="0"/>
              </a:rPr>
              <a:t>.</a:t>
            </a:r>
            <a:endParaRPr lang="en-US" b="0" i="0" dirty="0">
              <a:solidFill>
                <a:schemeClr val="tx1"/>
              </a:solidFill>
              <a:effectLst/>
              <a:latin typeface="Times New Roman" panose="02020603050405020304" pitchFamily="18" charset="0"/>
              <a:cs typeface="Times New Roman" panose="02020603050405020304" pitchFamily="18" charset="0"/>
            </a:endParaRPr>
          </a:p>
          <a:p>
            <a:pPr marL="0" indent="0">
              <a:buNone/>
            </a:pPr>
            <a:endParaRPr lang="en-IN" dirty="0"/>
          </a:p>
        </p:txBody>
      </p:sp>
      <p:cxnSp>
        <p:nvCxnSpPr>
          <p:cNvPr id="5" name="Straight Connector 4">
            <a:extLst>
              <a:ext uri="{FF2B5EF4-FFF2-40B4-BE49-F238E27FC236}">
                <a16:creationId xmlns:a16="http://schemas.microsoft.com/office/drawing/2014/main" id="{CBCC4FA8-AE56-4231-9F70-BD673BD18247}"/>
              </a:ext>
            </a:extLst>
          </p:cNvPr>
          <p:cNvCxnSpPr/>
          <p:nvPr/>
        </p:nvCxnSpPr>
        <p:spPr>
          <a:xfrm>
            <a:off x="1356851" y="1394470"/>
            <a:ext cx="830825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098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5BE-0078-4F29-837D-FB316AA45B55}"/>
              </a:ext>
            </a:extLst>
          </p:cNvPr>
          <p:cNvSpPr>
            <a:spLocks noGrp="1"/>
          </p:cNvSpPr>
          <p:nvPr>
            <p:ph type="title"/>
          </p:nvPr>
        </p:nvSpPr>
        <p:spPr>
          <a:xfrm>
            <a:off x="3942735" y="461916"/>
            <a:ext cx="3706762" cy="612296"/>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8F3F0D15-7BF2-4469-8214-EC630DECC1E4}"/>
              </a:ext>
            </a:extLst>
          </p:cNvPr>
          <p:cNvSpPr>
            <a:spLocks noGrp="1"/>
          </p:cNvSpPr>
          <p:nvPr>
            <p:ph idx="1"/>
          </p:nvPr>
        </p:nvSpPr>
        <p:spPr>
          <a:xfrm>
            <a:off x="791852" y="1193968"/>
            <a:ext cx="10369484" cy="4847395"/>
          </a:xfrm>
        </p:spPr>
        <p:txBody>
          <a:bodyPr/>
          <a:lstStyle/>
          <a:p>
            <a:pPr>
              <a:buFont typeface="Wingdings" panose="05000000000000000000" pitchFamily="2" charset="2"/>
              <a:buChar char="Ø"/>
            </a:pPr>
            <a:r>
              <a:rPr lang="en-IN" sz="2000" b="1" dirty="0">
                <a:solidFill>
                  <a:schemeClr val="accent1">
                    <a:lumMod val="75000"/>
                  </a:schemeClr>
                </a:solidFill>
                <a:latin typeface="Times New Roman" panose="02020603050405020304" pitchFamily="18" charset="0"/>
                <a:cs typeface="Times New Roman" panose="02020603050405020304" pitchFamily="18" charset="0"/>
              </a:rPr>
              <a:t>REINFORCEMENT LEARNING</a:t>
            </a:r>
            <a:r>
              <a:rPr lang="en-IN" sz="2000" dirty="0">
                <a:solidFill>
                  <a:schemeClr val="accent1">
                    <a:lumMod val="75000"/>
                  </a:schemeClr>
                </a:solidFill>
                <a:latin typeface="Times New Roman" panose="02020603050405020304" pitchFamily="18" charset="0"/>
                <a:cs typeface="Times New Roman" panose="02020603050405020304" pitchFamily="18" charset="0"/>
              </a:rPr>
              <a:t>:</a:t>
            </a:r>
          </a:p>
          <a:p>
            <a:pPr marL="179388" indent="0">
              <a:buNone/>
            </a:pPr>
            <a:r>
              <a:rPr lang="en-IN" sz="2000" dirty="0">
                <a:solidFill>
                  <a:schemeClr val="tx1"/>
                </a:solidFill>
                <a:latin typeface="Times New Roman" panose="02020603050405020304" pitchFamily="18" charset="0"/>
                <a:cs typeface="Times New Roman" panose="02020603050405020304" pitchFamily="18" charset="0"/>
              </a:rPr>
              <a:t>Reinforcement Learning is one of the type of Machine Learning, When an  agent can be sequentially interacting with environment, in that process the agent can learn from the environments by using observations, and rewards.</a:t>
            </a: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p>
          <a:p>
            <a:pPr marL="0" indent="0">
              <a:buNone/>
            </a:pPr>
            <a:r>
              <a:rPr lang="en-US" b="0" i="0" dirty="0">
                <a:solidFill>
                  <a:schemeClr val="tx1"/>
                </a:solidFill>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2B8E3753-FCA4-4B06-BE0F-447FED469E5F}"/>
              </a:ext>
            </a:extLst>
          </p:cNvPr>
          <p:cNvCxnSpPr>
            <a:cxnSpLocks/>
          </p:cNvCxnSpPr>
          <p:nvPr/>
        </p:nvCxnSpPr>
        <p:spPr>
          <a:xfrm flipV="1">
            <a:off x="1073260" y="1074212"/>
            <a:ext cx="8296983" cy="9212"/>
          </a:xfrm>
          <a:prstGeom prst="line">
            <a:avLst/>
          </a:prstGeom>
        </p:spPr>
        <p:style>
          <a:lnRef idx="3">
            <a:schemeClr val="accent2"/>
          </a:lnRef>
          <a:fillRef idx="0">
            <a:schemeClr val="accent2"/>
          </a:fillRef>
          <a:effectRef idx="2">
            <a:schemeClr val="accent2"/>
          </a:effectRef>
          <a:fontRef idx="minor">
            <a:schemeClr val="tx1"/>
          </a:fontRef>
        </p:style>
      </p:cxnSp>
      <p:pic>
        <p:nvPicPr>
          <p:cNvPr id="7" name="Picture 6">
            <a:extLst>
              <a:ext uri="{FF2B5EF4-FFF2-40B4-BE49-F238E27FC236}">
                <a16:creationId xmlns:a16="http://schemas.microsoft.com/office/drawing/2014/main" id="{CE515018-F8D7-45C3-A3FC-DE05ECE4F02B}"/>
              </a:ext>
            </a:extLst>
          </p:cNvPr>
          <p:cNvPicPr>
            <a:picLocks noChangeAspect="1"/>
          </p:cNvPicPr>
          <p:nvPr/>
        </p:nvPicPr>
        <p:blipFill>
          <a:blip r:embed="rId2"/>
          <a:stretch>
            <a:fillRect/>
          </a:stretch>
        </p:blipFill>
        <p:spPr>
          <a:xfrm>
            <a:off x="1376313" y="2950590"/>
            <a:ext cx="8719794" cy="3201317"/>
          </a:xfrm>
          <a:prstGeom prst="rect">
            <a:avLst/>
          </a:prstGeom>
        </p:spPr>
      </p:pic>
    </p:spTree>
    <p:extLst>
      <p:ext uri="{BB962C8B-B14F-4D97-AF65-F5344CB8AC3E}">
        <p14:creationId xmlns:p14="http://schemas.microsoft.com/office/powerpoint/2010/main" val="2106729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A2921F1-2E8B-4951-80E1-66F27A9C747E}"/>
              </a:ext>
            </a:extLst>
          </p:cNvPr>
          <p:cNvPicPr>
            <a:picLocks noGrp="1" noChangeAspect="1"/>
          </p:cNvPicPr>
          <p:nvPr>
            <p:ph idx="1"/>
          </p:nvPr>
        </p:nvPicPr>
        <p:blipFill>
          <a:blip r:embed="rId2"/>
          <a:stretch>
            <a:fillRect/>
          </a:stretch>
        </p:blipFill>
        <p:spPr>
          <a:xfrm>
            <a:off x="742493" y="1244338"/>
            <a:ext cx="10286868" cy="4826524"/>
          </a:xfrm>
        </p:spPr>
      </p:pic>
      <p:sp>
        <p:nvSpPr>
          <p:cNvPr id="2" name="TextBox 1">
            <a:extLst>
              <a:ext uri="{FF2B5EF4-FFF2-40B4-BE49-F238E27FC236}">
                <a16:creationId xmlns:a16="http://schemas.microsoft.com/office/drawing/2014/main" id="{DCB3E28D-F4BC-4465-B5C4-427C1C71D55B}"/>
              </a:ext>
            </a:extLst>
          </p:cNvPr>
          <p:cNvSpPr txBox="1"/>
          <p:nvPr/>
        </p:nvSpPr>
        <p:spPr>
          <a:xfrm>
            <a:off x="4072379" y="443060"/>
            <a:ext cx="3535052" cy="369332"/>
          </a:xfrm>
          <a:prstGeom prst="rect">
            <a:avLst/>
          </a:prstGeom>
          <a:noFill/>
        </p:spPr>
        <p:txBody>
          <a:bodyPr wrap="square" rtlCol="0">
            <a:spAutoFit/>
          </a:bodyPr>
          <a:lstStyle/>
          <a:p>
            <a:r>
              <a:rPr lang="en-IN" b="1" dirty="0">
                <a:solidFill>
                  <a:schemeClr val="accent1">
                    <a:lumMod val="50000"/>
                  </a:schemeClr>
                </a:solidFill>
                <a:latin typeface="Times New Roman" panose="02020603050405020304" pitchFamily="18" charset="0"/>
                <a:cs typeface="Times New Roman" panose="02020603050405020304" pitchFamily="18" charset="0"/>
              </a:rPr>
              <a:t>Types of Reinforcement Learning</a:t>
            </a:r>
          </a:p>
        </p:txBody>
      </p:sp>
    </p:spTree>
    <p:extLst>
      <p:ext uri="{BB962C8B-B14F-4D97-AF65-F5344CB8AC3E}">
        <p14:creationId xmlns:p14="http://schemas.microsoft.com/office/powerpoint/2010/main" val="236716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5DE9-FB98-4ABD-89EE-4E5CCEF3068D}"/>
              </a:ext>
            </a:extLst>
          </p:cNvPr>
          <p:cNvSpPr>
            <a:spLocks noGrp="1"/>
          </p:cNvSpPr>
          <p:nvPr>
            <p:ph type="title"/>
          </p:nvPr>
        </p:nvSpPr>
        <p:spPr>
          <a:xfrm>
            <a:off x="3864990" y="816640"/>
            <a:ext cx="2761952" cy="550248"/>
          </a:xfrm>
        </p:spPr>
        <p:txBody>
          <a:bodyPr>
            <a:noAutofit/>
          </a:bodyPr>
          <a:lstStyle/>
          <a:p>
            <a:r>
              <a:rPr lang="en-IN" sz="2800" dirty="0">
                <a:solidFill>
                  <a:schemeClr val="tx1"/>
                </a:solidFill>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9604D94F-82BB-43B5-97BF-642A4531C8DB}"/>
              </a:ext>
            </a:extLst>
          </p:cNvPr>
          <p:cNvSpPr>
            <a:spLocks noGrp="1"/>
          </p:cNvSpPr>
          <p:nvPr>
            <p:ph idx="1"/>
          </p:nvPr>
        </p:nvSpPr>
        <p:spPr>
          <a:xfrm>
            <a:off x="1102935" y="1866510"/>
            <a:ext cx="9360817" cy="4174852"/>
          </a:xfrm>
        </p:spPr>
        <p:txBody>
          <a:bodyPr/>
          <a:lstStyle/>
          <a:p>
            <a:pPr>
              <a:lnSpc>
                <a:spcPct val="150000"/>
              </a:lnSpc>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Using reinforcement learning, we can </a:t>
            </a:r>
            <a:r>
              <a:rPr lang="en-US" sz="2000" i="0" dirty="0">
                <a:solidFill>
                  <a:srgbClr val="202124"/>
                </a:solidFill>
                <a:effectLst/>
                <a:latin typeface="Times New Roman" panose="02020603050405020304" pitchFamily="18" charset="0"/>
                <a:cs typeface="Times New Roman" panose="02020603050405020304" pitchFamily="18" charset="0"/>
              </a:rPr>
              <a:t>improve and personalize the gaming experience in real-time. </a:t>
            </a:r>
          </a:p>
          <a:p>
            <a:pPr>
              <a:lnSpc>
                <a:spcPct val="150000"/>
              </a:lnSpc>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It is the algorithm that can solve different games and sometimes achieve super-human performance. </a:t>
            </a:r>
          </a:p>
          <a:p>
            <a:pPr>
              <a:lnSpc>
                <a:spcPct val="150000"/>
              </a:lnSpc>
              <a:buFont typeface="Wingdings" panose="05000000000000000000" pitchFamily="2" charset="2"/>
              <a:buChar char="Ø"/>
            </a:pPr>
            <a:r>
              <a:rPr lang="en-US" sz="2000" b="0" i="0" dirty="0">
                <a:solidFill>
                  <a:srgbClr val="202124"/>
                </a:solidFill>
                <a:effectLst/>
                <a:latin typeface="Times New Roman" panose="02020603050405020304" pitchFamily="18" charset="0"/>
                <a:cs typeface="Times New Roman" panose="02020603050405020304" pitchFamily="18" charset="0"/>
              </a:rPr>
              <a:t>This gaming technology is  base  for the learning of robots</a:t>
            </a:r>
            <a:r>
              <a:rPr lang="en-US" b="0" i="0" dirty="0">
                <a:solidFill>
                  <a:srgbClr val="202124"/>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4BCE01C-FD41-4AFF-9AFF-FB194AA8F8DE}"/>
              </a:ext>
            </a:extLst>
          </p:cNvPr>
          <p:cNvCxnSpPr>
            <a:cxnSpLocks/>
          </p:cNvCxnSpPr>
          <p:nvPr/>
        </p:nvCxnSpPr>
        <p:spPr>
          <a:xfrm flipV="1">
            <a:off x="1228638" y="1480302"/>
            <a:ext cx="8417505" cy="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487750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1070</TotalTime>
  <Words>1071</Words>
  <Application>Microsoft Office PowerPoint</Application>
  <PresentationFormat>Widescreen</PresentationFormat>
  <Paragraphs>136</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Algerian</vt:lpstr>
      <vt:lpstr>Arial</vt:lpstr>
      <vt:lpstr>Times New Roman</vt:lpstr>
      <vt:lpstr>Trebuchet MS</vt:lpstr>
      <vt:lpstr>Wingdings</vt:lpstr>
      <vt:lpstr>Wingdings 3</vt:lpstr>
      <vt:lpstr>Facet</vt:lpstr>
      <vt:lpstr>GAMES PLAYING USING REINFORCEMENT LEARNING</vt:lpstr>
      <vt:lpstr>CONTENTS</vt:lpstr>
      <vt:lpstr>ABSTRACT</vt:lpstr>
      <vt:lpstr>INTRODUCTION</vt:lpstr>
      <vt:lpstr>EXISTING SYSTEM</vt:lpstr>
      <vt:lpstr>DISADVANTAGES</vt:lpstr>
      <vt:lpstr>PROPOSED SYSTEM</vt:lpstr>
      <vt:lpstr>PowerPoint Presentation</vt:lpstr>
      <vt:lpstr>ADVANTAGES</vt:lpstr>
      <vt:lpstr>BLOCK DIAGRAM</vt:lpstr>
      <vt:lpstr>SYSTEM REQUIRMENTS</vt:lpstr>
      <vt:lpstr>MODULES &amp; DESCRIPTION</vt:lpstr>
      <vt:lpstr>PowerPoint Presentation</vt:lpstr>
      <vt:lpstr>Creating Custom Environment </vt:lpstr>
      <vt:lpstr>PowerPoint Presentation</vt:lpstr>
      <vt:lpstr>Playing with State Space</vt:lpstr>
      <vt:lpstr> Experience Replay</vt:lpstr>
      <vt:lpstr>PowerPoint Presentation</vt:lpstr>
      <vt:lpstr>Bellaman Equation:</vt:lpstr>
      <vt:lpstr>PowerPoint Presentation</vt:lpstr>
      <vt:lpstr>PowerPoint Presentation</vt:lpstr>
      <vt:lpstr>Deep Q Network</vt:lpstr>
      <vt:lpstr>PowerPoint Presentation</vt:lpstr>
      <vt:lpstr>   UML DIAGRAMS</vt:lpstr>
      <vt:lpstr>OUTPUT SCREEN</vt:lpstr>
      <vt:lpstr>CONCLUSION</vt:lpstr>
      <vt:lpstr>FUTURE ENHANCEMENT</vt:lpstr>
      <vt:lpstr>REFERENCES &amp; BIBLOGRAPHY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PLAYING USING REINFORCEMENT LEARNING</dc:title>
  <dc:creator>chirra vamshi</dc:creator>
  <cp:lastModifiedBy>chirra vamshi</cp:lastModifiedBy>
  <cp:revision>57</cp:revision>
  <dcterms:created xsi:type="dcterms:W3CDTF">2021-11-17T08:26:43Z</dcterms:created>
  <dcterms:modified xsi:type="dcterms:W3CDTF">2021-12-09T06:01:15Z</dcterms:modified>
</cp:coreProperties>
</file>